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5"/>
  </p:notesMasterIdLst>
  <p:handoutMasterIdLst>
    <p:handoutMasterId r:id="rId16"/>
  </p:handoutMasterIdLst>
  <p:sldIdLst>
    <p:sldId id="256" r:id="rId2"/>
    <p:sldId id="395" r:id="rId3"/>
    <p:sldId id="396" r:id="rId4"/>
    <p:sldId id="394" r:id="rId5"/>
    <p:sldId id="397" r:id="rId6"/>
    <p:sldId id="399" r:id="rId7"/>
    <p:sldId id="400" r:id="rId8"/>
    <p:sldId id="401" r:id="rId9"/>
    <p:sldId id="403" r:id="rId10"/>
    <p:sldId id="406" r:id="rId11"/>
    <p:sldId id="402" r:id="rId12"/>
    <p:sldId id="405" r:id="rId13"/>
    <p:sldId id="404" r:id="rId14"/>
  </p:sldIdLst>
  <p:sldSz cx="9144000" cy="6858000" type="screen4x3"/>
  <p:notesSz cx="6858000" cy="9144000"/>
  <p:defaultTextStyle>
    <a:defPPr>
      <a:defRPr lang="ru-RU"/>
    </a:defPPr>
    <a:lvl1pPr algn="l" rtl="0" eaLnBrk="0" fontAlgn="base" hangingPunct="0">
      <a:lnSpc>
        <a:spcPct val="110000"/>
      </a:lnSpc>
      <a:spcBef>
        <a:spcPct val="50000"/>
      </a:spcBef>
      <a:spcAft>
        <a:spcPct val="0"/>
      </a:spcAft>
      <a:defRPr sz="2000" b="1" kern="1200">
        <a:solidFill>
          <a:srgbClr val="008000"/>
        </a:solidFill>
        <a:latin typeface="Arial" panose="020B0604020202020204" pitchFamily="34" charset="0"/>
        <a:ea typeface="+mn-ea"/>
        <a:cs typeface="Arial" panose="020B0604020202020204" pitchFamily="34" charset="0"/>
      </a:defRPr>
    </a:lvl1pPr>
    <a:lvl2pPr marL="457200" algn="l" rtl="0" eaLnBrk="0" fontAlgn="base" hangingPunct="0">
      <a:lnSpc>
        <a:spcPct val="110000"/>
      </a:lnSpc>
      <a:spcBef>
        <a:spcPct val="50000"/>
      </a:spcBef>
      <a:spcAft>
        <a:spcPct val="0"/>
      </a:spcAft>
      <a:defRPr sz="2000" b="1" kern="1200">
        <a:solidFill>
          <a:srgbClr val="008000"/>
        </a:solidFill>
        <a:latin typeface="Arial" panose="020B0604020202020204" pitchFamily="34" charset="0"/>
        <a:ea typeface="+mn-ea"/>
        <a:cs typeface="Arial" panose="020B0604020202020204" pitchFamily="34" charset="0"/>
      </a:defRPr>
    </a:lvl2pPr>
    <a:lvl3pPr marL="914400" algn="l" rtl="0" eaLnBrk="0" fontAlgn="base" hangingPunct="0">
      <a:lnSpc>
        <a:spcPct val="110000"/>
      </a:lnSpc>
      <a:spcBef>
        <a:spcPct val="50000"/>
      </a:spcBef>
      <a:spcAft>
        <a:spcPct val="0"/>
      </a:spcAft>
      <a:defRPr sz="2000" b="1" kern="1200">
        <a:solidFill>
          <a:srgbClr val="008000"/>
        </a:solidFill>
        <a:latin typeface="Arial" panose="020B0604020202020204" pitchFamily="34" charset="0"/>
        <a:ea typeface="+mn-ea"/>
        <a:cs typeface="Arial" panose="020B0604020202020204" pitchFamily="34" charset="0"/>
      </a:defRPr>
    </a:lvl3pPr>
    <a:lvl4pPr marL="1371600" algn="l" rtl="0" eaLnBrk="0" fontAlgn="base" hangingPunct="0">
      <a:lnSpc>
        <a:spcPct val="110000"/>
      </a:lnSpc>
      <a:spcBef>
        <a:spcPct val="50000"/>
      </a:spcBef>
      <a:spcAft>
        <a:spcPct val="0"/>
      </a:spcAft>
      <a:defRPr sz="2000" b="1" kern="1200">
        <a:solidFill>
          <a:srgbClr val="008000"/>
        </a:solidFill>
        <a:latin typeface="Arial" panose="020B0604020202020204" pitchFamily="34" charset="0"/>
        <a:ea typeface="+mn-ea"/>
        <a:cs typeface="Arial" panose="020B0604020202020204" pitchFamily="34" charset="0"/>
      </a:defRPr>
    </a:lvl4pPr>
    <a:lvl5pPr marL="1828800" algn="l" rtl="0" eaLnBrk="0" fontAlgn="base" hangingPunct="0">
      <a:lnSpc>
        <a:spcPct val="110000"/>
      </a:lnSpc>
      <a:spcBef>
        <a:spcPct val="50000"/>
      </a:spcBef>
      <a:spcAft>
        <a:spcPct val="0"/>
      </a:spcAft>
      <a:defRPr sz="2000" b="1" kern="1200">
        <a:solidFill>
          <a:srgbClr val="008000"/>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b="1" kern="1200">
        <a:solidFill>
          <a:srgbClr val="008000"/>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b="1" kern="1200">
        <a:solidFill>
          <a:srgbClr val="008000"/>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b="1" kern="1200">
        <a:solidFill>
          <a:srgbClr val="008000"/>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b="1" kern="1200">
        <a:solidFill>
          <a:srgbClr val="00800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CC9900"/>
    <a:srgbClr val="FFCC00"/>
    <a:srgbClr val="B86B04"/>
    <a:srgbClr val="B2B2B2"/>
    <a:srgbClr val="808080"/>
    <a:srgbClr val="4D4D4D"/>
    <a:srgbClr val="0066CC"/>
    <a:srgbClr val="EAEAEA"/>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83" autoAdjust="0"/>
    <p:restoredTop sz="67040" autoAdjust="0"/>
  </p:normalViewPr>
  <p:slideViewPr>
    <p:cSldViewPr>
      <p:cViewPr varScale="1">
        <p:scale>
          <a:sx n="46" d="100"/>
          <a:sy n="46" d="100"/>
        </p:scale>
        <p:origin x="-18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74"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defRPr sz="1200" b="0">
                <a:solidFill>
                  <a:schemeClr val="tx1"/>
                </a:solidFill>
                <a:latin typeface="Times New Roman" panose="02020603050405020304" pitchFamily="18" charset="0"/>
              </a:defRPr>
            </a:lvl1pPr>
          </a:lstStyle>
          <a:p>
            <a:fld id="{231AC9E5-B222-4F1B-9EE7-8FE066DC0A6B}" type="slidenum">
              <a:rPr lang="ru-RU" altLang="ru-RU"/>
              <a:pPr/>
              <a:t>‹#›</a:t>
            </a:fld>
            <a:endParaRPr lang="ru-RU" altLang="ru-RU"/>
          </a:p>
        </p:txBody>
      </p:sp>
    </p:spTree>
    <p:extLst>
      <p:ext uri="{BB962C8B-B14F-4D97-AF65-F5344CB8AC3E}">
        <p14:creationId xmlns:p14="http://schemas.microsoft.com/office/powerpoint/2010/main" val="1186835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defRPr sz="1200" b="0">
                <a:solidFill>
                  <a:schemeClr val="tx1"/>
                </a:solidFill>
                <a:latin typeface="Times New Roman" pitchFamily="18" charset="0"/>
                <a:cs typeface="+mn-cs"/>
              </a:defRPr>
            </a:lvl1pPr>
          </a:lstStyle>
          <a:p>
            <a:pPr>
              <a:defRPr/>
            </a:pPr>
            <a:endParaRPr lang="ru-RU" altLang="ru-RU"/>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defRPr sz="1200" b="0">
                <a:solidFill>
                  <a:schemeClr val="tx1"/>
                </a:solidFill>
                <a:latin typeface="Times New Roman" panose="02020603050405020304" pitchFamily="18" charset="0"/>
              </a:defRPr>
            </a:lvl1pPr>
          </a:lstStyle>
          <a:p>
            <a:fld id="{BF460C28-4DDA-4805-B4E7-23FA2DEF81EA}" type="slidenum">
              <a:rPr lang="ru-RU" altLang="ru-RU"/>
              <a:pPr/>
              <a:t>‹#›</a:t>
            </a:fld>
            <a:endParaRPr lang="ru-RU" altLang="ru-RU"/>
          </a:p>
        </p:txBody>
      </p:sp>
    </p:spTree>
    <p:extLst>
      <p:ext uri="{BB962C8B-B14F-4D97-AF65-F5344CB8AC3E}">
        <p14:creationId xmlns:p14="http://schemas.microsoft.com/office/powerpoint/2010/main" val="2700914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8B1E72D4-0FA9-4AEC-8F0C-F1E24208C517}" type="slidenum">
              <a:rPr lang="ru-RU" altLang="ru-RU" sz="1200" b="0">
                <a:solidFill>
                  <a:schemeClr val="tx1"/>
                </a:solidFill>
                <a:latin typeface="Times New Roman" panose="02020603050405020304" pitchFamily="18" charset="0"/>
              </a:rPr>
              <a:pPr/>
              <a:t>1</a:t>
            </a:fld>
            <a:endParaRPr lang="ru-RU" altLang="ru-RU" sz="1200" b="0">
              <a:solidFill>
                <a:schemeClr val="tx1"/>
              </a:solidFill>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ru-RU" altLang="ru-RU" b="0" dirty="0" smtClean="0"/>
              <a:t>Здравствуйте,</a:t>
            </a:r>
            <a:r>
              <a:rPr lang="ru-RU" altLang="ru-RU" b="0" baseline="0" dirty="0" smtClean="0"/>
              <a:t> уважаемые коллеги. Тема моего доклада: </a:t>
            </a:r>
            <a:r>
              <a:rPr lang="ru-RU" sz="1200" dirty="0" smtClean="0"/>
              <a:t>Формирование модели электронной информационно-образовательной среды образовательной организации</a:t>
            </a:r>
            <a:r>
              <a:rPr lang="ru-RU" altLang="ru-RU" b="0" baseline="0" dirty="0" smtClean="0"/>
              <a:t>. </a:t>
            </a:r>
            <a:r>
              <a:rPr lang="ru-RU" altLang="ru-RU" b="0" baseline="0" dirty="0" smtClean="0"/>
              <a:t>Речь пойдет об опыте МГТУ «СТАНКИН», полученном в ходе внедрения автоматизированных информационных систем на платформе 1С и не только, а также о том, какие задачи автоматизации мы считаем актуальными и перспективными для нас.</a:t>
            </a:r>
          </a:p>
          <a:p>
            <a:pPr eaLnBrk="1" hangingPunct="1"/>
            <a:endParaRPr lang="ru-RU" altLang="ru-RU" b="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460C28-4DDA-4805-B4E7-23FA2DEF81EA}" type="slidenum">
              <a:rPr lang="ru-RU" altLang="ru-RU" smtClean="0"/>
              <a:pPr/>
              <a:t>10</a:t>
            </a:fld>
            <a:endParaRPr lang="ru-RU" altLang="ru-RU"/>
          </a:p>
        </p:txBody>
      </p:sp>
    </p:spTree>
    <p:extLst>
      <p:ext uri="{BB962C8B-B14F-4D97-AF65-F5344CB8AC3E}">
        <p14:creationId xmlns:p14="http://schemas.microsoft.com/office/powerpoint/2010/main" val="2263111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11</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239373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12</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3107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8B1E72D4-0FA9-4AEC-8F0C-F1E24208C517}" type="slidenum">
              <a:rPr lang="ru-RU" altLang="ru-RU" sz="1200" b="0">
                <a:solidFill>
                  <a:schemeClr val="tx1"/>
                </a:solidFill>
                <a:latin typeface="Times New Roman" panose="02020603050405020304" pitchFamily="18" charset="0"/>
              </a:rPr>
              <a:pPr/>
              <a:t>13</a:t>
            </a:fld>
            <a:endParaRPr lang="ru-RU" altLang="ru-RU" sz="1200" b="0">
              <a:solidFill>
                <a:schemeClr val="tx1"/>
              </a:solidFill>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altLang="ru-RU" dirty="0" smtClean="0"/>
          </a:p>
        </p:txBody>
      </p:sp>
    </p:spTree>
    <p:extLst>
      <p:ext uri="{BB962C8B-B14F-4D97-AF65-F5344CB8AC3E}">
        <p14:creationId xmlns:p14="http://schemas.microsoft.com/office/powerpoint/2010/main" val="3564234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Я начну</a:t>
            </a:r>
            <a:r>
              <a:rPr lang="ru-RU" altLang="ru-RU" baseline="0" dirty="0" smtClean="0"/>
              <a:t> с рассказа о том нелегком опыте, который нам удалось получить в процессе внедрения различных решений для автоматизации наших процессов. Начну издалека, затем расскажу об основных этапах внедрения АИС 1С Университет, которые мы завершили к настоящему моменту, ну и в конце подведем итоги и поговорим, собственно, о перспективах и планах.</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2</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702239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Итак.</a:t>
            </a:r>
            <a:r>
              <a:rPr lang="ru-RU" altLang="ru-RU" baseline="0" dirty="0" smtClean="0"/>
              <a:t> В этой аудитории, я уверен, никому не нужно доказывать необходимость автоматизации процессов управления вузом, включая ОД как одно из подмножеств таких процессов. СТАНКИН начал идти по этому пути достаточно давно, но пути наступая на максимально возможное число грабель, как, наверное, многие присутствующие в зале, но, надеюсь, не все. А началось все, как водится, с лоскутной автоматизации отдельных процессов и операций силами энтузиастов в отдельных структурных подразделениях. Конечно же, в этих подразделениях родились самописные программные продукты, очень разные и не совместимые между собой. Конечно же, некоторые из них не выдержали естественного отбора, разбившись об отсутствие поддержки – наиболее распространенная проблема таких решений, но есть и другие. К началу десятых годов созрело решение о необходимости комплексного решения. Была выбрана ИС отечественной разработки с опытом внедрений и началась работа, которая проводилась в течение двух лет. В силу ряда причин внедрение этого продукта было решено прекратить. Причин много, среди них: ошибки в тактике внедрения (мы попытались с наскока автоматизировать сразу огромное количество процессов, которые, в свою очередь, не были готовы к тому, чтобы быть автоматизированными. Все это подкреплялось саботажем пользователей и недостатками самого продукта, а главное, продукт имел закрытый исходный код, и любые доработки требовали заключения сервисных контрактов. Университет был не готов адаптироваться и продолжать платить за адаптацию продукта. Тем не менее, этот процесс шел плавно, и отдельные контуры нам удалось автоматизировать. Однако у нас едва не сорвалась приемная кампания 2012 года, т.к. в течение лета многократно менялись протоколы взаимодействия с ФИС ГИА и приема, а разработчик оказался не готов к тому, чтобы оперативно выпускать обновления. В результате было решено в 2013 году проводить приемную кампанию на основе другого ПО, и выбор пал на 1С: Университет. С тех пор мы проделали большую работу по освоению этой системы и ее адаптации под себя и себя под систему. Об основных этапах, представленных на этом слайде, я расскажу подробно в течение доклада. </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3</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19475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Решение в пользу продукта 1С Университет было обусловлено, в первую очередь, репутацией фирмы 1С. Кроме того, к этому времени уже имелся положительный опыт внедрений, а также,</a:t>
            </a:r>
            <a:r>
              <a:rPr lang="ru-RU" altLang="ru-RU" baseline="0" dirty="0" smtClean="0"/>
              <a:t> и это было ключевым фактором, положительный опыт проведения приемной кампании. То есть проблема оперативного выпуска </a:t>
            </a:r>
            <a:r>
              <a:rPr lang="ru-RU" altLang="ru-RU" baseline="0" dirty="0" err="1" smtClean="0"/>
              <a:t>патчей</a:t>
            </a:r>
            <a:r>
              <a:rPr lang="ru-RU" altLang="ru-RU" baseline="0" dirty="0" smtClean="0"/>
              <a:t> под изменчивые капризы операторов федеральных информационных систем для команды разработчиков проблемой не были. </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4</a:t>
            </a:fld>
            <a:endParaRPr lang="ru-RU" altLang="ru-RU" sz="1200" b="0">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В 2013 году мы реализовали первый небольшой проект автоматизации приемной кампании. В основном ориентировались</a:t>
            </a:r>
            <a:r>
              <a:rPr lang="ru-RU" altLang="ru-RU" baseline="0" dirty="0" smtClean="0"/>
              <a:t> на типовой коробочный функционал, т.к. процессы приема очень сильно зарегулированы и в общем и целом везде все похоже. </a:t>
            </a:r>
            <a:r>
              <a:rPr lang="ru-RU" altLang="ru-RU" dirty="0" smtClean="0"/>
              <a:t>Были приятно удивлены качеством поддержки, а сам продукт,</a:t>
            </a:r>
            <a:r>
              <a:rPr lang="ru-RU" altLang="ru-RU" baseline="0" dirty="0" smtClean="0"/>
              <a:t> вместо привычных саботажа и противодействия со стороны пользователей, стал вызывать интерес и мотивацию. </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5</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8294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На основе положительного опыта автоматизации</a:t>
            </a:r>
            <a:r>
              <a:rPr lang="ru-RU" altLang="ru-RU" baseline="0" dirty="0" smtClean="0"/>
              <a:t> ПК в 2014-15 году были окончательно прекращены все работы со старой системной и продолжен процесс внедрения 1С Университет. При этом процесс внедрения мы вели с учетом прошлых ошибок, модульно и частями. В 2015 году основной задачей стала автоматизация учета контингента и сопутствующего документооборота: справок, приказов, отчетов и т.п. Это, в свою очередь, потребовало автоматизации работы с учебными планами. Параллельно вуз стал строить информационно-образовательную среду, появилась собственная ЭБС на основе 1С Библиотеки и ЭОС на основе </a:t>
            </a:r>
            <a:r>
              <a:rPr lang="en-US" altLang="ru-RU" baseline="0" dirty="0" smtClean="0"/>
              <a:t>Moodle. </a:t>
            </a:r>
            <a:r>
              <a:rPr lang="ru-RU" altLang="ru-RU" baseline="0" dirty="0" smtClean="0"/>
              <a:t>Вопрос в зал. Я прошу поднять руки тех, кто в вузе использует </a:t>
            </a:r>
            <a:r>
              <a:rPr lang="en-US" altLang="ru-RU" baseline="0" dirty="0" smtClean="0"/>
              <a:t>Moodle </a:t>
            </a:r>
            <a:r>
              <a:rPr lang="ru-RU" altLang="ru-RU" baseline="0" dirty="0" smtClean="0"/>
              <a:t>для ЭОС. И кто использует не </a:t>
            </a:r>
            <a:r>
              <a:rPr lang="en-US" altLang="ru-RU" baseline="0" dirty="0" smtClean="0"/>
              <a:t>Moodle</a:t>
            </a:r>
            <a:r>
              <a:rPr lang="ru-RU" altLang="ru-RU" baseline="0" dirty="0" smtClean="0"/>
              <a:t>. Спасибо! Мы используем </a:t>
            </a:r>
            <a:r>
              <a:rPr lang="en-US" altLang="ru-RU" baseline="0" dirty="0" smtClean="0"/>
              <a:t>Moodle</a:t>
            </a:r>
            <a:r>
              <a:rPr lang="ru-RU" altLang="ru-RU" baseline="0" dirty="0" smtClean="0"/>
              <a:t> и мы для управления этой средой сделали интеграцию 1С и </a:t>
            </a:r>
            <a:r>
              <a:rPr lang="en-US" altLang="ru-RU" baseline="0" dirty="0" smtClean="0"/>
              <a:t>Moodle. </a:t>
            </a:r>
            <a:r>
              <a:rPr lang="ru-RU" altLang="ru-RU" baseline="0" dirty="0" smtClean="0"/>
              <a:t>Естественно, были шероховатости, и организационные, и технические, но мы с ними справились либо смирились и двинулись дальше. </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6</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027074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В 2016 году </a:t>
            </a:r>
            <a:r>
              <a:rPr lang="ru-RU" altLang="ru-RU" baseline="0" dirty="0" smtClean="0"/>
              <a:t>основным направлением стала разработка учета успеваемости обучающихся и БРС, которые в нашем вузе сильно отличаются от всех известных мне, соответственно нам пришлось этот кусок переписать под свои процессы. Кроме этого, в одном из релизов университета был полностью переработан механизм работы с приказами, так что теперь их стало можно настраивать из интерфейса предприятия. Это, конечно, очень хорошо и правильно, но нам пришлось переделать уйму того, что было сделано в 15 году. Кроме этого мы углубили интеграцию с </a:t>
            </a:r>
            <a:r>
              <a:rPr lang="en-US" altLang="ru-RU" baseline="0" dirty="0" smtClean="0"/>
              <a:t>Moodle</a:t>
            </a:r>
            <a:r>
              <a:rPr lang="ru-RU" altLang="ru-RU" baseline="0" dirty="0" smtClean="0"/>
              <a:t>, автоматизировав назначение на курсы/снятие с курсов в соответствии с рабочим учебным планом, хранимым в 1С, при проведении соответствующих движений контингента на стороне 1С.</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7</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126182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В прошлом году нам удалось автоматизировать еще ряд контуров. Основной – учет индивидуальных достижений ППС и расчет рейтинга ППС и кафедр с автоматизированным</a:t>
            </a:r>
            <a:r>
              <a:rPr lang="ru-RU" altLang="ru-RU" baseline="0" dirty="0" smtClean="0"/>
              <a:t> </a:t>
            </a:r>
            <a:r>
              <a:rPr lang="ru-RU" altLang="ru-RU" dirty="0" smtClean="0"/>
              <a:t>составлением соответствующей отчетности. Интегральный показатель считается по сложной</a:t>
            </a:r>
            <a:r>
              <a:rPr lang="ru-RU" altLang="ru-RU" baseline="0" dirty="0" smtClean="0"/>
              <a:t> формуле, включающей массу критериев, числовых коэффициентов и ограничений. Дополнительно был автоматизировано процесс заселения обучающихся в общежитие, выселения, продления договора и т.д., и весь сопутствующий документооборот. Кроме этого, мы наконец сделали обмен данными со СКУД.</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8</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877338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a:ln/>
        </p:spPr>
      </p:sp>
      <p:sp>
        <p:nvSpPr>
          <p:cNvPr id="7171" name="Заметки 2"/>
          <p:cNvSpPr>
            <a:spLocks noGrp="1"/>
          </p:cNvSpPr>
          <p:nvPr>
            <p:ph type="body" idx="1"/>
          </p:nvPr>
        </p:nvSpPr>
        <p:spPr>
          <a:noFill/>
        </p:spPr>
        <p:txBody>
          <a:bodyPr/>
          <a:lstStyle/>
          <a:p>
            <a:pPr eaLnBrk="1" hangingPunct="1"/>
            <a:r>
              <a:rPr lang="ru-RU" altLang="ru-RU" dirty="0" smtClean="0"/>
              <a:t>Таким образом,</a:t>
            </a:r>
            <a:r>
              <a:rPr lang="ru-RU" altLang="ru-RU" baseline="0" dirty="0" smtClean="0"/>
              <a:t> к настоящему моменту наша АИС на основе решения 1С Университет умеет следующее…</a:t>
            </a:r>
            <a:endParaRPr lang="ru-RU" altLang="ru-RU" dirty="0" smtClean="0"/>
          </a:p>
        </p:txBody>
      </p:sp>
      <p:sp>
        <p:nvSpPr>
          <p:cNvPr id="7172" name="Номер слайда 3"/>
          <p:cNvSpPr>
            <a:spLocks noGrp="1"/>
          </p:cNvSpPr>
          <p:nvPr>
            <p:ph type="sldNum" sz="quarter" idx="5"/>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BFDD09C7-0D56-48FB-B9BA-EAA60FD3BDAE}" type="slidenum">
              <a:rPr lang="ru-RU" altLang="ru-RU" sz="1200" b="0">
                <a:solidFill>
                  <a:schemeClr val="tx1"/>
                </a:solidFill>
                <a:latin typeface="Times New Roman" panose="02020603050405020304" pitchFamily="18" charset="0"/>
              </a:rPr>
              <a:pPr/>
              <a:t>9</a:t>
            </a:fld>
            <a:endParaRPr lang="ru-RU" altLang="ru-RU"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258191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Line 12"/>
          <p:cNvSpPr>
            <a:spLocks noChangeShapeType="1"/>
          </p:cNvSpPr>
          <p:nvPr userDrawn="1"/>
        </p:nvSpPr>
        <p:spPr bwMode="auto">
          <a:xfrm>
            <a:off x="755650" y="0"/>
            <a:ext cx="0" cy="68580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pic>
        <p:nvPicPr>
          <p:cNvPr id="3" name="Picture 18" descr="обложка"/>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0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fld id="{DA358CE4-FD65-487A-B8E7-8D4C819DEB14}" type="slidenum">
              <a:rPr lang="ru-RU" altLang="ru-RU"/>
              <a:pPr/>
              <a:t>‹#›</a:t>
            </a:fld>
            <a:endParaRPr lang="ru-RU" altLang="ru-RU"/>
          </a:p>
        </p:txBody>
      </p:sp>
    </p:spTree>
    <p:extLst>
      <p:ext uri="{BB962C8B-B14F-4D97-AF65-F5344CB8AC3E}">
        <p14:creationId xmlns:p14="http://schemas.microsoft.com/office/powerpoint/2010/main" val="255755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97663" y="152400"/>
            <a:ext cx="2159000" cy="47164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5900" y="152400"/>
            <a:ext cx="6329363" cy="47164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fld id="{308916B3-F83E-4CD4-AB17-88D78935C7BB}" type="slidenum">
              <a:rPr lang="ru-RU" altLang="ru-RU"/>
              <a:pPr/>
              <a:t>‹#›</a:t>
            </a:fld>
            <a:endParaRPr lang="ru-RU" altLang="ru-RU"/>
          </a:p>
        </p:txBody>
      </p:sp>
    </p:spTree>
    <p:extLst>
      <p:ext uri="{BB962C8B-B14F-4D97-AF65-F5344CB8AC3E}">
        <p14:creationId xmlns:p14="http://schemas.microsoft.com/office/powerpoint/2010/main" val="362751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fld id="{A1796E7A-6638-443D-B2E2-19B957FFA7DA}" type="slidenum">
              <a:rPr lang="ru-RU" altLang="ru-RU"/>
              <a:pPr/>
              <a:t>‹#›</a:t>
            </a:fld>
            <a:endParaRPr lang="ru-RU" altLang="ru-RU"/>
          </a:p>
        </p:txBody>
      </p:sp>
    </p:spTree>
    <p:extLst>
      <p:ext uri="{BB962C8B-B14F-4D97-AF65-F5344CB8AC3E}">
        <p14:creationId xmlns:p14="http://schemas.microsoft.com/office/powerpoint/2010/main" val="21318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sldNum" sz="quarter" idx="10"/>
          </p:nvPr>
        </p:nvSpPr>
        <p:spPr>
          <a:ln/>
        </p:spPr>
        <p:txBody>
          <a:bodyPr/>
          <a:lstStyle>
            <a:lvl1pPr>
              <a:defRPr/>
            </a:lvl1pPr>
          </a:lstStyle>
          <a:p>
            <a:fld id="{3FE32D8B-6F3D-4B55-B79F-CACD28284CF4}" type="slidenum">
              <a:rPr lang="ru-RU" altLang="ru-RU"/>
              <a:pPr/>
              <a:t>‹#›</a:t>
            </a:fld>
            <a:endParaRPr lang="ru-RU" altLang="ru-RU"/>
          </a:p>
        </p:txBody>
      </p:sp>
    </p:spTree>
    <p:extLst>
      <p:ext uri="{BB962C8B-B14F-4D97-AF65-F5344CB8AC3E}">
        <p14:creationId xmlns:p14="http://schemas.microsoft.com/office/powerpoint/2010/main" val="183636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15900" y="1700213"/>
            <a:ext cx="4243388"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1688" y="1700213"/>
            <a:ext cx="4244975" cy="3168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sldNum" sz="quarter" idx="10"/>
          </p:nvPr>
        </p:nvSpPr>
        <p:spPr>
          <a:ln/>
        </p:spPr>
        <p:txBody>
          <a:bodyPr/>
          <a:lstStyle>
            <a:lvl1pPr>
              <a:defRPr/>
            </a:lvl1pPr>
          </a:lstStyle>
          <a:p>
            <a:fld id="{DC815F6D-ACF8-4EA2-B1AB-A49471E69479}" type="slidenum">
              <a:rPr lang="ru-RU" altLang="ru-RU"/>
              <a:pPr/>
              <a:t>‹#›</a:t>
            </a:fld>
            <a:endParaRPr lang="ru-RU" altLang="ru-RU"/>
          </a:p>
        </p:txBody>
      </p:sp>
    </p:spTree>
    <p:extLst>
      <p:ext uri="{BB962C8B-B14F-4D97-AF65-F5344CB8AC3E}">
        <p14:creationId xmlns:p14="http://schemas.microsoft.com/office/powerpoint/2010/main" val="326667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
          <p:cNvSpPr>
            <a:spLocks noGrp="1" noChangeArrowheads="1"/>
          </p:cNvSpPr>
          <p:nvPr>
            <p:ph type="sldNum" sz="quarter" idx="10"/>
          </p:nvPr>
        </p:nvSpPr>
        <p:spPr>
          <a:ln/>
        </p:spPr>
        <p:txBody>
          <a:bodyPr/>
          <a:lstStyle>
            <a:lvl1pPr>
              <a:defRPr/>
            </a:lvl1pPr>
          </a:lstStyle>
          <a:p>
            <a:fld id="{B883CB18-D297-474B-AD88-CE69B873BDFF}" type="slidenum">
              <a:rPr lang="ru-RU" altLang="ru-RU"/>
              <a:pPr/>
              <a:t>‹#›</a:t>
            </a:fld>
            <a:endParaRPr lang="ru-RU" altLang="ru-RU"/>
          </a:p>
        </p:txBody>
      </p:sp>
    </p:spTree>
    <p:extLst>
      <p:ext uri="{BB962C8B-B14F-4D97-AF65-F5344CB8AC3E}">
        <p14:creationId xmlns:p14="http://schemas.microsoft.com/office/powerpoint/2010/main" val="424217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
          <p:cNvSpPr>
            <a:spLocks noGrp="1" noChangeArrowheads="1"/>
          </p:cNvSpPr>
          <p:nvPr>
            <p:ph type="sldNum" sz="quarter" idx="10"/>
          </p:nvPr>
        </p:nvSpPr>
        <p:spPr>
          <a:ln/>
        </p:spPr>
        <p:txBody>
          <a:bodyPr/>
          <a:lstStyle>
            <a:lvl1pPr>
              <a:defRPr/>
            </a:lvl1pPr>
          </a:lstStyle>
          <a:p>
            <a:fld id="{35914C8B-F42F-4988-81F8-3E715B3135ED}" type="slidenum">
              <a:rPr lang="ru-RU" altLang="ru-RU"/>
              <a:pPr/>
              <a:t>‹#›</a:t>
            </a:fld>
            <a:endParaRPr lang="ru-RU" altLang="ru-RU"/>
          </a:p>
        </p:txBody>
      </p:sp>
    </p:spTree>
    <p:extLst>
      <p:ext uri="{BB962C8B-B14F-4D97-AF65-F5344CB8AC3E}">
        <p14:creationId xmlns:p14="http://schemas.microsoft.com/office/powerpoint/2010/main" val="322298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155723F6-4DD9-46B7-80D1-E6A9F43C303D}" type="slidenum">
              <a:rPr lang="ru-RU" altLang="ru-RU"/>
              <a:pPr/>
              <a:t>‹#›</a:t>
            </a:fld>
            <a:endParaRPr lang="ru-RU" altLang="ru-RU"/>
          </a:p>
        </p:txBody>
      </p:sp>
    </p:spTree>
    <p:extLst>
      <p:ext uri="{BB962C8B-B14F-4D97-AF65-F5344CB8AC3E}">
        <p14:creationId xmlns:p14="http://schemas.microsoft.com/office/powerpoint/2010/main" val="83677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a:ln/>
        </p:spPr>
        <p:txBody>
          <a:bodyPr/>
          <a:lstStyle>
            <a:lvl1pPr>
              <a:defRPr/>
            </a:lvl1pPr>
          </a:lstStyle>
          <a:p>
            <a:fld id="{15869E38-F899-4E0D-870D-967E9FA4EBFA}" type="slidenum">
              <a:rPr lang="ru-RU" altLang="ru-RU"/>
              <a:pPr/>
              <a:t>‹#›</a:t>
            </a:fld>
            <a:endParaRPr lang="ru-RU" altLang="ru-RU"/>
          </a:p>
        </p:txBody>
      </p:sp>
    </p:spTree>
    <p:extLst>
      <p:ext uri="{BB962C8B-B14F-4D97-AF65-F5344CB8AC3E}">
        <p14:creationId xmlns:p14="http://schemas.microsoft.com/office/powerpoint/2010/main" val="27819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a:ln/>
        </p:spPr>
        <p:txBody>
          <a:bodyPr/>
          <a:lstStyle>
            <a:lvl1pPr>
              <a:defRPr/>
            </a:lvl1pPr>
          </a:lstStyle>
          <a:p>
            <a:fld id="{39811155-242E-411D-81A2-75EE69F8452C}" type="slidenum">
              <a:rPr lang="ru-RU" altLang="ru-RU"/>
              <a:pPr/>
              <a:t>‹#›</a:t>
            </a:fld>
            <a:endParaRPr lang="ru-RU" altLang="ru-RU"/>
          </a:p>
        </p:txBody>
      </p:sp>
    </p:spTree>
    <p:extLst>
      <p:ext uri="{BB962C8B-B14F-4D97-AF65-F5344CB8AC3E}">
        <p14:creationId xmlns:p14="http://schemas.microsoft.com/office/powerpoint/2010/main" val="324328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250825" y="0"/>
            <a:ext cx="8713788" cy="6597650"/>
            <a:chOff x="158" y="0"/>
            <a:chExt cx="5489" cy="4156"/>
          </a:xfrm>
        </p:grpSpPr>
        <p:sp>
          <p:nvSpPr>
            <p:cNvPr id="1032" name="Line 2"/>
            <p:cNvSpPr>
              <a:spLocks noChangeShapeType="1"/>
            </p:cNvSpPr>
            <p:nvPr userDrawn="1"/>
          </p:nvSpPr>
          <p:spPr bwMode="auto">
            <a:xfrm flipV="1">
              <a:off x="295" y="0"/>
              <a:ext cx="0" cy="4156"/>
            </a:xfrm>
            <a:prstGeom prst="line">
              <a:avLst/>
            </a:prstGeom>
            <a:noFill/>
            <a:ln w="317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sp>
          <p:nvSpPr>
            <p:cNvPr id="1033" name="Line 10"/>
            <p:cNvSpPr>
              <a:spLocks noChangeShapeType="1"/>
            </p:cNvSpPr>
            <p:nvPr userDrawn="1"/>
          </p:nvSpPr>
          <p:spPr bwMode="auto">
            <a:xfrm flipH="1">
              <a:off x="158" y="371"/>
              <a:ext cx="5489" cy="0"/>
            </a:xfrm>
            <a:prstGeom prst="line">
              <a:avLst/>
            </a:prstGeom>
            <a:noFill/>
            <a:ln w="6350">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sp>
          <p:nvSpPr>
            <p:cNvPr id="1034" name="Line 11"/>
            <p:cNvSpPr>
              <a:spLocks noChangeShapeType="1"/>
            </p:cNvSpPr>
            <p:nvPr userDrawn="1"/>
          </p:nvSpPr>
          <p:spPr bwMode="auto">
            <a:xfrm flipH="1">
              <a:off x="158" y="663"/>
              <a:ext cx="5489" cy="0"/>
            </a:xfrm>
            <a:prstGeom prst="line">
              <a:avLst/>
            </a:prstGeom>
            <a:noFill/>
            <a:ln w="6350">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grpSp>
      <p:sp>
        <p:nvSpPr>
          <p:cNvPr id="1027" name="Rectangle 3"/>
          <p:cNvSpPr>
            <a:spLocks noGrp="1" noChangeArrowheads="1"/>
          </p:cNvSpPr>
          <p:nvPr>
            <p:ph type="body" idx="1"/>
          </p:nvPr>
        </p:nvSpPr>
        <p:spPr bwMode="auto">
          <a:xfrm>
            <a:off x="215900" y="1700213"/>
            <a:ext cx="8640763"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title"/>
          </p:nvPr>
        </p:nvSpPr>
        <p:spPr bwMode="auto">
          <a:xfrm>
            <a:off x="1871663" y="152400"/>
            <a:ext cx="471646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454086" name="Rectangle 6"/>
          <p:cNvSpPr>
            <a:spLocks noGrp="1" noChangeArrowheads="1"/>
          </p:cNvSpPr>
          <p:nvPr>
            <p:ph type="sldNum" sz="quarter" idx="4"/>
          </p:nvPr>
        </p:nvSpPr>
        <p:spPr bwMode="auto">
          <a:xfrm>
            <a:off x="8388350" y="6345238"/>
            <a:ext cx="5715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800" b="0">
                <a:solidFill>
                  <a:srgbClr val="292929"/>
                </a:solidFill>
              </a:defRPr>
            </a:lvl1pPr>
          </a:lstStyle>
          <a:p>
            <a:fld id="{5B0D276B-69BF-45F0-A457-E69A20D72F85}" type="slidenum">
              <a:rPr lang="ru-RU" altLang="ru-RU"/>
              <a:pPr/>
              <a:t>‹#›</a:t>
            </a:fld>
            <a:endParaRPr lang="ru-RU" altLang="ru-RU"/>
          </a:p>
        </p:txBody>
      </p:sp>
      <p:sp>
        <p:nvSpPr>
          <p:cNvPr id="1030" name="Line 15"/>
          <p:cNvSpPr>
            <a:spLocks noChangeShapeType="1"/>
          </p:cNvSpPr>
          <p:nvPr userDrawn="1"/>
        </p:nvSpPr>
        <p:spPr bwMode="auto">
          <a:xfrm>
            <a:off x="468313" y="0"/>
            <a:ext cx="0" cy="685800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pic>
        <p:nvPicPr>
          <p:cNvPr id="1031" name="Picture 24" descr="Layer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2875" y="152400"/>
            <a:ext cx="18002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3"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par>
    </p:tnLst>
  </p:timing>
  <p:hf hdr="0" ftr="0" dt="0"/>
  <p:txStyles>
    <p:titleStyle>
      <a:lvl1pPr algn="l" rtl="0" eaLnBrk="0" fontAlgn="base" hangingPunct="0">
        <a:lnSpc>
          <a:spcPct val="80000"/>
        </a:lnSpc>
        <a:spcBef>
          <a:spcPct val="0"/>
        </a:spcBef>
        <a:spcAft>
          <a:spcPct val="0"/>
        </a:spcAft>
        <a:defRPr sz="2300" b="1">
          <a:solidFill>
            <a:srgbClr val="292929"/>
          </a:solidFill>
          <a:latin typeface="+mj-lt"/>
          <a:ea typeface="+mj-ea"/>
          <a:cs typeface="+mj-cs"/>
        </a:defRPr>
      </a:lvl1pPr>
      <a:lvl2pPr algn="l" rtl="0" eaLnBrk="0" fontAlgn="base" hangingPunct="0">
        <a:lnSpc>
          <a:spcPct val="80000"/>
        </a:lnSpc>
        <a:spcBef>
          <a:spcPct val="0"/>
        </a:spcBef>
        <a:spcAft>
          <a:spcPct val="0"/>
        </a:spcAft>
        <a:defRPr sz="2300" b="1">
          <a:solidFill>
            <a:srgbClr val="292929"/>
          </a:solidFill>
          <a:latin typeface="Arial" charset="0"/>
          <a:cs typeface="Arial" charset="0"/>
        </a:defRPr>
      </a:lvl2pPr>
      <a:lvl3pPr algn="l" rtl="0" eaLnBrk="0" fontAlgn="base" hangingPunct="0">
        <a:lnSpc>
          <a:spcPct val="80000"/>
        </a:lnSpc>
        <a:spcBef>
          <a:spcPct val="0"/>
        </a:spcBef>
        <a:spcAft>
          <a:spcPct val="0"/>
        </a:spcAft>
        <a:defRPr sz="2300" b="1">
          <a:solidFill>
            <a:srgbClr val="292929"/>
          </a:solidFill>
          <a:latin typeface="Arial" charset="0"/>
          <a:cs typeface="Arial" charset="0"/>
        </a:defRPr>
      </a:lvl3pPr>
      <a:lvl4pPr algn="l" rtl="0" eaLnBrk="0" fontAlgn="base" hangingPunct="0">
        <a:lnSpc>
          <a:spcPct val="80000"/>
        </a:lnSpc>
        <a:spcBef>
          <a:spcPct val="0"/>
        </a:spcBef>
        <a:spcAft>
          <a:spcPct val="0"/>
        </a:spcAft>
        <a:defRPr sz="2300" b="1">
          <a:solidFill>
            <a:srgbClr val="292929"/>
          </a:solidFill>
          <a:latin typeface="Arial" charset="0"/>
          <a:cs typeface="Arial" charset="0"/>
        </a:defRPr>
      </a:lvl4pPr>
      <a:lvl5pPr algn="l" rtl="0" eaLnBrk="0" fontAlgn="base" hangingPunct="0">
        <a:lnSpc>
          <a:spcPct val="80000"/>
        </a:lnSpc>
        <a:spcBef>
          <a:spcPct val="0"/>
        </a:spcBef>
        <a:spcAft>
          <a:spcPct val="0"/>
        </a:spcAft>
        <a:defRPr sz="2300" b="1">
          <a:solidFill>
            <a:srgbClr val="292929"/>
          </a:solidFill>
          <a:latin typeface="Arial" charset="0"/>
          <a:cs typeface="Arial" charset="0"/>
        </a:defRPr>
      </a:lvl5pPr>
      <a:lvl6pPr marL="457200" algn="l" rtl="0" fontAlgn="base">
        <a:lnSpc>
          <a:spcPct val="80000"/>
        </a:lnSpc>
        <a:spcBef>
          <a:spcPct val="0"/>
        </a:spcBef>
        <a:spcAft>
          <a:spcPct val="0"/>
        </a:spcAft>
        <a:defRPr sz="2300" b="1">
          <a:solidFill>
            <a:srgbClr val="292929"/>
          </a:solidFill>
          <a:latin typeface="Arial" charset="0"/>
          <a:cs typeface="Arial" charset="0"/>
        </a:defRPr>
      </a:lvl6pPr>
      <a:lvl7pPr marL="914400" algn="l" rtl="0" fontAlgn="base">
        <a:lnSpc>
          <a:spcPct val="80000"/>
        </a:lnSpc>
        <a:spcBef>
          <a:spcPct val="0"/>
        </a:spcBef>
        <a:spcAft>
          <a:spcPct val="0"/>
        </a:spcAft>
        <a:defRPr sz="2300" b="1">
          <a:solidFill>
            <a:srgbClr val="292929"/>
          </a:solidFill>
          <a:latin typeface="Arial" charset="0"/>
          <a:cs typeface="Arial" charset="0"/>
        </a:defRPr>
      </a:lvl7pPr>
      <a:lvl8pPr marL="1371600" algn="l" rtl="0" fontAlgn="base">
        <a:lnSpc>
          <a:spcPct val="80000"/>
        </a:lnSpc>
        <a:spcBef>
          <a:spcPct val="0"/>
        </a:spcBef>
        <a:spcAft>
          <a:spcPct val="0"/>
        </a:spcAft>
        <a:defRPr sz="2300" b="1">
          <a:solidFill>
            <a:srgbClr val="292929"/>
          </a:solidFill>
          <a:latin typeface="Arial" charset="0"/>
          <a:cs typeface="Arial" charset="0"/>
        </a:defRPr>
      </a:lvl8pPr>
      <a:lvl9pPr marL="1828800" algn="l" rtl="0" fontAlgn="base">
        <a:lnSpc>
          <a:spcPct val="80000"/>
        </a:lnSpc>
        <a:spcBef>
          <a:spcPct val="0"/>
        </a:spcBef>
        <a:spcAft>
          <a:spcPct val="0"/>
        </a:spcAft>
        <a:defRPr sz="2300" b="1">
          <a:solidFill>
            <a:srgbClr val="292929"/>
          </a:solidFill>
          <a:latin typeface="Arial" charset="0"/>
          <a:cs typeface="Arial" charset="0"/>
        </a:defRPr>
      </a:lvl9pPr>
    </p:titleStyle>
    <p:bodyStyle>
      <a:lvl1pPr marL="161925" indent="-161925" algn="l" rtl="0" eaLnBrk="0" fontAlgn="base" hangingPunct="0">
        <a:spcBef>
          <a:spcPct val="20000"/>
        </a:spcBef>
        <a:spcAft>
          <a:spcPct val="50000"/>
        </a:spcAft>
        <a:buClr>
          <a:srgbClr val="CC0000"/>
        </a:buClr>
        <a:buChar char="•"/>
        <a:defRPr sz="2000">
          <a:solidFill>
            <a:srgbClr val="292929"/>
          </a:solidFill>
          <a:latin typeface="+mn-lt"/>
          <a:ea typeface="+mn-ea"/>
          <a:cs typeface="+mn-cs"/>
        </a:defRPr>
      </a:lvl1pPr>
      <a:lvl2pPr marL="344488" indent="-180975" algn="l" rtl="0" eaLnBrk="0" fontAlgn="base" hangingPunct="0">
        <a:spcBef>
          <a:spcPct val="20000"/>
        </a:spcBef>
        <a:spcAft>
          <a:spcPct val="30000"/>
        </a:spcAft>
        <a:buClr>
          <a:schemeClr val="folHlink"/>
        </a:buClr>
        <a:buChar char="•"/>
        <a:defRPr>
          <a:solidFill>
            <a:srgbClr val="292929"/>
          </a:solidFill>
          <a:latin typeface="+mn-lt"/>
          <a:cs typeface="+mn-cs"/>
        </a:defRPr>
      </a:lvl2pPr>
      <a:lvl3pPr marL="536575" indent="-190500" algn="l" rtl="0" eaLnBrk="0" fontAlgn="base" hangingPunct="0">
        <a:spcBef>
          <a:spcPct val="20000"/>
        </a:spcBef>
        <a:spcAft>
          <a:spcPct val="20000"/>
        </a:spcAft>
        <a:buClr>
          <a:srgbClr val="CC0000"/>
        </a:buClr>
        <a:buChar char="•"/>
        <a:defRPr sz="1600">
          <a:solidFill>
            <a:srgbClr val="292929"/>
          </a:solidFill>
          <a:latin typeface="+mn-lt"/>
          <a:cs typeface="+mn-cs"/>
        </a:defRPr>
      </a:lvl3pPr>
      <a:lvl4pPr marL="709613" indent="-171450" algn="l" rtl="0" eaLnBrk="0" fontAlgn="base" hangingPunct="0">
        <a:spcBef>
          <a:spcPct val="20000"/>
        </a:spcBef>
        <a:spcAft>
          <a:spcPct val="20000"/>
        </a:spcAft>
        <a:buClr>
          <a:srgbClr val="CC0000"/>
        </a:buClr>
        <a:buChar char="•"/>
        <a:defRPr sz="1400">
          <a:solidFill>
            <a:srgbClr val="292929"/>
          </a:solidFill>
          <a:latin typeface="+mn-lt"/>
          <a:cs typeface="+mn-cs"/>
        </a:defRPr>
      </a:lvl4pPr>
      <a:lvl5pPr marL="876300" indent="-161925" algn="l" rtl="0" eaLnBrk="0" fontAlgn="base" hangingPunct="0">
        <a:spcBef>
          <a:spcPct val="20000"/>
        </a:spcBef>
        <a:spcAft>
          <a:spcPct val="0"/>
        </a:spcAft>
        <a:buClr>
          <a:srgbClr val="CC0000"/>
        </a:buClr>
        <a:buChar char="•"/>
        <a:defRPr sz="1200">
          <a:solidFill>
            <a:srgbClr val="292929"/>
          </a:solidFill>
          <a:latin typeface="+mn-lt"/>
          <a:cs typeface="+mn-cs"/>
        </a:defRPr>
      </a:lvl5pPr>
      <a:lvl6pPr marL="1333500" indent="-161925" algn="l" rtl="0" fontAlgn="base">
        <a:spcBef>
          <a:spcPct val="20000"/>
        </a:spcBef>
        <a:spcAft>
          <a:spcPct val="0"/>
        </a:spcAft>
        <a:buClr>
          <a:srgbClr val="CC0000"/>
        </a:buClr>
        <a:buChar char="•"/>
        <a:defRPr sz="1200">
          <a:solidFill>
            <a:srgbClr val="292929"/>
          </a:solidFill>
          <a:latin typeface="+mn-lt"/>
          <a:cs typeface="+mn-cs"/>
        </a:defRPr>
      </a:lvl6pPr>
      <a:lvl7pPr marL="1790700" indent="-161925" algn="l" rtl="0" fontAlgn="base">
        <a:spcBef>
          <a:spcPct val="20000"/>
        </a:spcBef>
        <a:spcAft>
          <a:spcPct val="0"/>
        </a:spcAft>
        <a:buClr>
          <a:srgbClr val="CC0000"/>
        </a:buClr>
        <a:buChar char="•"/>
        <a:defRPr sz="1200">
          <a:solidFill>
            <a:srgbClr val="292929"/>
          </a:solidFill>
          <a:latin typeface="+mn-lt"/>
          <a:cs typeface="+mn-cs"/>
        </a:defRPr>
      </a:lvl7pPr>
      <a:lvl8pPr marL="2247900" indent="-161925" algn="l" rtl="0" fontAlgn="base">
        <a:spcBef>
          <a:spcPct val="20000"/>
        </a:spcBef>
        <a:spcAft>
          <a:spcPct val="0"/>
        </a:spcAft>
        <a:buClr>
          <a:srgbClr val="CC0000"/>
        </a:buClr>
        <a:buChar char="•"/>
        <a:defRPr sz="1200">
          <a:solidFill>
            <a:srgbClr val="292929"/>
          </a:solidFill>
          <a:latin typeface="+mn-lt"/>
          <a:cs typeface="+mn-cs"/>
        </a:defRPr>
      </a:lvl8pPr>
      <a:lvl9pPr marL="2705100" indent="-161925" algn="l" rtl="0" fontAlgn="base">
        <a:spcBef>
          <a:spcPct val="20000"/>
        </a:spcBef>
        <a:spcAft>
          <a:spcPct val="0"/>
        </a:spcAft>
        <a:buClr>
          <a:srgbClr val="CC0000"/>
        </a:buClr>
        <a:buChar char="•"/>
        <a:defRPr sz="1200">
          <a:solidFill>
            <a:srgbClr val="292929"/>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7"/>
          <p:cNvSpPr>
            <a:spLocks noChangeArrowheads="1"/>
          </p:cNvSpPr>
          <p:nvPr/>
        </p:nvSpPr>
        <p:spPr bwMode="auto">
          <a:xfrm>
            <a:off x="8388350" y="5543550"/>
            <a:ext cx="360363" cy="765175"/>
          </a:xfrm>
          <a:prstGeom prst="chevron">
            <a:avLst>
              <a:gd name="adj" fmla="val 62995"/>
            </a:avLst>
          </a:prstGeom>
          <a:solidFill>
            <a:srgbClr val="CC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pPr algn="ctr" eaLnBrk="1" hangingPunct="1">
              <a:lnSpc>
                <a:spcPct val="100000"/>
              </a:lnSpc>
              <a:spcBef>
                <a:spcPct val="0"/>
              </a:spcBef>
            </a:pPr>
            <a:endParaRPr lang="ru-RU" altLang="ru-RU" sz="1400">
              <a:solidFill>
                <a:srgbClr val="4D4D4D"/>
              </a:solidFill>
            </a:endParaRPr>
          </a:p>
        </p:txBody>
      </p:sp>
      <p:sp>
        <p:nvSpPr>
          <p:cNvPr id="3075" name="Rectangle 11"/>
          <p:cNvSpPr>
            <a:spLocks noGrp="1" noChangeArrowheads="1"/>
          </p:cNvSpPr>
          <p:nvPr>
            <p:ph type="ctrTitle" idx="4294967295"/>
          </p:nvPr>
        </p:nvSpPr>
        <p:spPr>
          <a:xfrm>
            <a:off x="3132138" y="651668"/>
            <a:ext cx="5580062" cy="977556"/>
          </a:xfrm>
          <a:noFill/>
        </p:spPr>
        <p:txBody>
          <a:bodyPr/>
          <a:lstStyle/>
          <a:p>
            <a:pPr eaLnBrk="1" hangingPunct="1"/>
            <a:r>
              <a:rPr lang="ru-RU" altLang="ru-RU" sz="1400" dirty="0" smtClean="0"/>
              <a:t>X</a:t>
            </a:r>
            <a:r>
              <a:rPr lang="en-US" altLang="ru-RU" sz="1400" dirty="0" smtClean="0"/>
              <a:t>IX</a:t>
            </a:r>
            <a:r>
              <a:rPr lang="ru-RU" altLang="ru-RU" sz="1400" dirty="0" smtClean="0"/>
              <a:t> </a:t>
            </a:r>
            <a:r>
              <a:rPr lang="ru-RU" altLang="ru-RU" sz="1400" dirty="0" smtClean="0"/>
              <a:t>международная научно-практическая конференция</a:t>
            </a:r>
            <a:br>
              <a:rPr lang="ru-RU" altLang="ru-RU" sz="1400" dirty="0" smtClean="0"/>
            </a:br>
            <a:r>
              <a:rPr lang="ru-RU" altLang="ru-RU" sz="1400" dirty="0" smtClean="0"/>
              <a:t/>
            </a:r>
            <a:br>
              <a:rPr lang="ru-RU" altLang="ru-RU" sz="1400" dirty="0" smtClean="0"/>
            </a:br>
            <a:r>
              <a:rPr lang="ru-RU" altLang="ru-RU" sz="1400" dirty="0" smtClean="0"/>
              <a:t>«НОВЫЕ ИНФОРМАЦИОННЫЕ ТЕХНОЛОГИИ В ОБРАЗОВАНИИ»</a:t>
            </a:r>
          </a:p>
        </p:txBody>
      </p:sp>
      <p:sp>
        <p:nvSpPr>
          <p:cNvPr id="3076" name="AutoShape 12"/>
          <p:cNvSpPr>
            <a:spLocks noChangeArrowheads="1"/>
          </p:cNvSpPr>
          <p:nvPr/>
        </p:nvSpPr>
        <p:spPr bwMode="auto">
          <a:xfrm>
            <a:off x="8604125" y="5543550"/>
            <a:ext cx="360363" cy="765175"/>
          </a:xfrm>
          <a:prstGeom prst="chevron">
            <a:avLst>
              <a:gd name="adj" fmla="val 62995"/>
            </a:avLst>
          </a:prstGeom>
          <a:solidFill>
            <a:srgbClr val="CC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pPr algn="ctr" eaLnBrk="1" hangingPunct="1">
              <a:lnSpc>
                <a:spcPct val="100000"/>
              </a:lnSpc>
              <a:spcBef>
                <a:spcPct val="0"/>
              </a:spcBef>
            </a:pPr>
            <a:endParaRPr lang="ru-RU" altLang="ru-RU" sz="1400">
              <a:solidFill>
                <a:srgbClr val="4D4D4D"/>
              </a:solidFill>
            </a:endParaRPr>
          </a:p>
        </p:txBody>
      </p:sp>
      <p:sp>
        <p:nvSpPr>
          <p:cNvPr id="3077" name="Rectangle 16"/>
          <p:cNvSpPr>
            <a:spLocks noChangeArrowheads="1"/>
          </p:cNvSpPr>
          <p:nvPr/>
        </p:nvSpPr>
        <p:spPr bwMode="auto">
          <a:xfrm>
            <a:off x="3060700" y="1773239"/>
            <a:ext cx="5688013" cy="2627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pPr eaLnBrk="1" hangingPunct="1">
              <a:lnSpc>
                <a:spcPct val="80000"/>
              </a:lnSpc>
              <a:spcBef>
                <a:spcPct val="0"/>
              </a:spcBef>
            </a:pPr>
            <a:r>
              <a:rPr lang="ru-RU" sz="3200" dirty="0"/>
              <a:t>Формирование модели электронной информационно-образовательной среды образовательной организации</a:t>
            </a:r>
            <a:endParaRPr lang="ru-RU" altLang="ru-RU" sz="3200" dirty="0">
              <a:solidFill>
                <a:srgbClr val="292929"/>
              </a:solidFill>
            </a:endParaRPr>
          </a:p>
        </p:txBody>
      </p:sp>
      <p:sp>
        <p:nvSpPr>
          <p:cNvPr id="3078" name="Rectangle 17"/>
          <p:cNvSpPr>
            <a:spLocks noChangeArrowheads="1"/>
          </p:cNvSpPr>
          <p:nvPr/>
        </p:nvSpPr>
        <p:spPr bwMode="auto">
          <a:xfrm>
            <a:off x="3132138" y="224630"/>
            <a:ext cx="2590581" cy="430887"/>
          </a:xfrm>
          <a:prstGeom prst="rect">
            <a:avLst/>
          </a:prstGeom>
          <a:noFill/>
          <a:ln>
            <a:noFill/>
          </a:ln>
          <a:effectLst/>
          <a:extLst>
            <a:ext uri="{909E8E84-426E-40DD-AFC4-6F175D3DCCD1}">
              <a14:hiddenFill xmlns:a14="http://schemas.microsoft.com/office/drawing/2010/main">
                <a:solidFill>
                  <a:srgbClr val="F9E383">
                    <a:alpha val="50195"/>
                  </a:srgbClr>
                </a:solidFill>
              </a14:hiddenFill>
            </a:ext>
            <a:ext uri="{91240B29-F687-4F45-9708-019B960494DF}">
              <a14:hiddenLine xmlns:a14="http://schemas.microsoft.com/office/drawing/2010/main" w="44450" algn="ctr">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r>
              <a:rPr lang="ru-RU" altLang="ru-RU" b="0" dirty="0" smtClean="0">
                <a:solidFill>
                  <a:srgbClr val="292929"/>
                </a:solidFill>
              </a:rPr>
              <a:t>29</a:t>
            </a:r>
            <a:r>
              <a:rPr lang="ru-RU" altLang="ru-RU" b="0" dirty="0" smtClean="0">
                <a:solidFill>
                  <a:srgbClr val="292929"/>
                </a:solidFill>
              </a:rPr>
              <a:t>-</a:t>
            </a:r>
            <a:r>
              <a:rPr lang="en-US" altLang="ru-RU" b="0" dirty="0" smtClean="0">
                <a:solidFill>
                  <a:srgbClr val="292929"/>
                </a:solidFill>
              </a:rPr>
              <a:t>3</a:t>
            </a:r>
            <a:r>
              <a:rPr lang="ru-RU" altLang="ru-RU" b="0" dirty="0" smtClean="0">
                <a:solidFill>
                  <a:srgbClr val="292929"/>
                </a:solidFill>
              </a:rPr>
              <a:t>0 </a:t>
            </a:r>
            <a:r>
              <a:rPr lang="ru-RU" altLang="ru-RU" b="0" dirty="0">
                <a:solidFill>
                  <a:srgbClr val="292929"/>
                </a:solidFill>
              </a:rPr>
              <a:t>января</a:t>
            </a:r>
            <a:r>
              <a:rPr lang="en-US" altLang="ru-RU" b="0" dirty="0">
                <a:solidFill>
                  <a:srgbClr val="292929"/>
                </a:solidFill>
              </a:rPr>
              <a:t> </a:t>
            </a:r>
            <a:r>
              <a:rPr lang="ru-RU" altLang="ru-RU" b="0" dirty="0" smtClean="0">
                <a:solidFill>
                  <a:srgbClr val="292929"/>
                </a:solidFill>
              </a:rPr>
              <a:t>2019 </a:t>
            </a:r>
            <a:r>
              <a:rPr lang="ru-RU" altLang="ru-RU" b="0" dirty="0">
                <a:solidFill>
                  <a:srgbClr val="292929"/>
                </a:solidFill>
              </a:rPr>
              <a:t>г.</a:t>
            </a:r>
          </a:p>
        </p:txBody>
      </p:sp>
      <p:sp>
        <p:nvSpPr>
          <p:cNvPr id="3079" name="Rectangle 20"/>
          <p:cNvSpPr>
            <a:spLocks noGrp="1" noChangeArrowheads="1"/>
          </p:cNvSpPr>
          <p:nvPr>
            <p:ph type="subTitle" idx="4294967295"/>
          </p:nvPr>
        </p:nvSpPr>
        <p:spPr>
          <a:xfrm>
            <a:off x="3536454" y="4545124"/>
            <a:ext cx="4779962" cy="2088232"/>
          </a:xfrm>
          <a:noFill/>
        </p:spPr>
        <p:txBody>
          <a:bodyPr/>
          <a:lstStyle/>
          <a:p>
            <a:pPr marL="0" indent="0" algn="r" eaLnBrk="1" hangingPunct="1">
              <a:lnSpc>
                <a:spcPct val="90000"/>
              </a:lnSpc>
              <a:buFontTx/>
              <a:buNone/>
            </a:pPr>
            <a:r>
              <a:rPr lang="ru-RU" altLang="ru-RU" dirty="0" smtClean="0">
                <a:solidFill>
                  <a:srgbClr val="CC3300"/>
                </a:solidFill>
              </a:rPr>
              <a:t>Харин А.А.</a:t>
            </a:r>
            <a:endParaRPr lang="ru-RU" altLang="ru-RU" dirty="0" smtClean="0">
              <a:solidFill>
                <a:srgbClr val="CC3300"/>
              </a:solidFill>
            </a:endParaRPr>
          </a:p>
          <a:p>
            <a:pPr marL="0" indent="0" algn="r" eaLnBrk="1" hangingPunct="1">
              <a:lnSpc>
                <a:spcPct val="90000"/>
              </a:lnSpc>
              <a:buFontTx/>
              <a:buNone/>
            </a:pPr>
            <a:r>
              <a:rPr lang="ru-RU" altLang="ru-RU" dirty="0" smtClean="0">
                <a:solidFill>
                  <a:srgbClr val="CC3300"/>
                </a:solidFill>
              </a:rPr>
              <a:t>Начальник </a:t>
            </a:r>
            <a:r>
              <a:rPr lang="ru-RU" altLang="ru-RU" dirty="0" smtClean="0">
                <a:solidFill>
                  <a:srgbClr val="CC3300"/>
                </a:solidFill>
              </a:rPr>
              <a:t>управления по развитию новых образовательных технологий</a:t>
            </a:r>
          </a:p>
          <a:p>
            <a:pPr marL="0" indent="0" algn="r" eaLnBrk="1" hangingPunct="1">
              <a:lnSpc>
                <a:spcPct val="90000"/>
              </a:lnSpc>
              <a:buFontTx/>
              <a:buNone/>
            </a:pPr>
            <a:r>
              <a:rPr lang="ru-RU" altLang="ru-RU" dirty="0" smtClean="0">
                <a:solidFill>
                  <a:srgbClr val="CC3300"/>
                </a:solidFill>
              </a:rPr>
              <a:t>ФГБОУ ВО «МГТУ «СТАНКИН»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1662" y="152400"/>
            <a:ext cx="6876801" cy="1081088"/>
          </a:xfrm>
        </p:spPr>
        <p:txBody>
          <a:bodyPr/>
          <a:lstStyle/>
          <a:p>
            <a:pPr algn="ctr"/>
            <a:r>
              <a:rPr lang="ru-RU" dirty="0"/>
              <a:t>Основные элементы </a:t>
            </a:r>
            <a:r>
              <a:rPr lang="en-US" dirty="0"/>
              <a:t>IT</a:t>
            </a:r>
            <a:r>
              <a:rPr lang="ru-RU" dirty="0"/>
              <a:t>-инфраструктуры электронной информационно-образовательной среды Университета</a:t>
            </a:r>
            <a:endParaRPr lang="ru-RU" dirty="0"/>
          </a:p>
        </p:txBody>
      </p:sp>
      <p:sp>
        <p:nvSpPr>
          <p:cNvPr id="4" name="Номер слайда 3"/>
          <p:cNvSpPr>
            <a:spLocks noGrp="1"/>
          </p:cNvSpPr>
          <p:nvPr>
            <p:ph type="sldNum" sz="quarter" idx="10"/>
          </p:nvPr>
        </p:nvSpPr>
        <p:spPr/>
        <p:txBody>
          <a:bodyPr/>
          <a:lstStyle/>
          <a:p>
            <a:fld id="{A1796E7A-6638-443D-B2E2-19B957FFA7DA}" type="slidenum">
              <a:rPr lang="ru-RU" altLang="ru-RU" smtClean="0"/>
              <a:pPr/>
              <a:t>10</a:t>
            </a:fld>
            <a:endParaRPr lang="ru-RU" altLang="ru-RU"/>
          </a:p>
        </p:txBody>
      </p:sp>
      <p:pic>
        <p:nvPicPr>
          <p:cNvPr id="5" name="Объект 4"/>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304764"/>
            <a:ext cx="8244916" cy="4752527"/>
          </a:xfrm>
          <a:prstGeom prst="rect">
            <a:avLst/>
          </a:prstGeom>
          <a:noFill/>
          <a:ln>
            <a:noFill/>
          </a:ln>
        </p:spPr>
      </p:pic>
    </p:spTree>
    <p:extLst>
      <p:ext uri="{BB962C8B-B14F-4D97-AF65-F5344CB8AC3E}">
        <p14:creationId xmlns:p14="http://schemas.microsoft.com/office/powerpoint/2010/main" val="4219824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smtClean="0">
                <a:solidFill>
                  <a:srgbClr val="292929"/>
                </a:solidFill>
              </a:rPr>
              <a:pPr/>
              <a:t>11</a:t>
            </a:fld>
            <a:endParaRPr lang="ru-RU" altLang="ru-RU" sz="1800" b="0">
              <a:solidFill>
                <a:srgbClr val="292929"/>
              </a:solidFill>
            </a:endParaRPr>
          </a:p>
        </p:txBody>
      </p:sp>
      <p:sp>
        <p:nvSpPr>
          <p:cNvPr id="4099" name="Rectangle 2"/>
          <p:cNvSpPr>
            <a:spLocks noGrp="1" noChangeArrowheads="1"/>
          </p:cNvSpPr>
          <p:nvPr>
            <p:ph type="title"/>
          </p:nvPr>
        </p:nvSpPr>
        <p:spPr>
          <a:xfrm>
            <a:off x="2063382" y="135390"/>
            <a:ext cx="4716462" cy="1287610"/>
          </a:xfrm>
        </p:spPr>
        <p:txBody>
          <a:bodyPr/>
          <a:lstStyle/>
          <a:p>
            <a:pPr algn="ctr" eaLnBrk="1" hangingPunct="1">
              <a:lnSpc>
                <a:spcPct val="100000"/>
              </a:lnSpc>
            </a:pPr>
            <a:r>
              <a:rPr lang="ru-RU" altLang="ru-RU" smtClean="0"/>
              <a:t>Дальнейшие перспективы автоматизации управления процессами ОД</a:t>
            </a:r>
            <a:endParaRPr lang="ru-RU" altLang="ru-RU" sz="1400"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25" name="Rounded Rectangle 24"/>
          <p:cNvSpPr/>
          <p:nvPr/>
        </p:nvSpPr>
        <p:spPr bwMode="auto">
          <a:xfrm>
            <a:off x="6315335" y="4878357"/>
            <a:ext cx="1839084" cy="412174"/>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ЭОС </a:t>
            </a:r>
            <a:r>
              <a:rPr lang="en-US" dirty="0" smtClean="0">
                <a:solidFill>
                  <a:schemeClr val="tx1"/>
                </a:solidFill>
                <a:latin typeface="Arial" charset="0"/>
              </a:rPr>
              <a:t>Moodle</a:t>
            </a:r>
            <a:endParaRPr kumimoji="0" lang="ru-RU" sz="2000" b="1" i="0" u="none" strike="noStrike" cap="none" normalizeH="0" baseline="0" dirty="0" smtClean="0">
              <a:ln>
                <a:noFill/>
              </a:ln>
              <a:solidFill>
                <a:schemeClr val="tx1"/>
              </a:solidFill>
              <a:effectLst/>
              <a:latin typeface="Arial" charset="0"/>
            </a:endParaRPr>
          </a:p>
        </p:txBody>
      </p:sp>
      <p:cxnSp>
        <p:nvCxnSpPr>
          <p:cNvPr id="27" name="Straight Arrow Connector 26"/>
          <p:cNvCxnSpPr/>
          <p:nvPr/>
        </p:nvCxnSpPr>
        <p:spPr bwMode="auto">
          <a:xfrm>
            <a:off x="5808024" y="3983930"/>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5763906" y="3446822"/>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21"/>
          <p:cNvSpPr/>
          <p:nvPr/>
        </p:nvSpPr>
        <p:spPr bwMode="auto">
          <a:xfrm>
            <a:off x="6315335" y="5376162"/>
            <a:ext cx="1839084" cy="412174"/>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СКУД</a:t>
            </a:r>
            <a:endParaRPr kumimoji="0" lang="ru-RU" sz="2000" b="1" i="0" u="none" strike="noStrike" cap="none" normalizeH="0" baseline="0" dirty="0" smtClean="0">
              <a:ln>
                <a:noFill/>
              </a:ln>
              <a:solidFill>
                <a:schemeClr val="tx1"/>
              </a:solidFill>
              <a:effectLst/>
              <a:latin typeface="Arial" charset="0"/>
            </a:endParaRPr>
          </a:p>
        </p:txBody>
      </p:sp>
      <p:sp>
        <p:nvSpPr>
          <p:cNvPr id="28" name="Rounded Rectangle 27"/>
          <p:cNvSpPr/>
          <p:nvPr/>
        </p:nvSpPr>
        <p:spPr bwMode="auto">
          <a:xfrm>
            <a:off x="6317691" y="3243650"/>
            <a:ext cx="1839084" cy="412174"/>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ГИА</a:t>
            </a:r>
            <a:endParaRPr kumimoji="0" lang="ru-RU" sz="2000" b="1" i="0" u="none" strike="noStrike" cap="none" normalizeH="0" baseline="0" dirty="0" smtClean="0">
              <a:ln>
                <a:noFill/>
              </a:ln>
              <a:solidFill>
                <a:srgbClr val="002060"/>
              </a:solidFill>
              <a:effectLst/>
              <a:latin typeface="Arial" charset="0"/>
            </a:endParaRPr>
          </a:p>
        </p:txBody>
      </p:sp>
      <p:sp>
        <p:nvSpPr>
          <p:cNvPr id="32" name="Rounded Rectangle 31"/>
          <p:cNvSpPr/>
          <p:nvPr/>
        </p:nvSpPr>
        <p:spPr bwMode="auto">
          <a:xfrm>
            <a:off x="6317691" y="3743414"/>
            <a:ext cx="1839084" cy="412174"/>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ФРДО</a:t>
            </a:r>
            <a:endParaRPr kumimoji="0" lang="ru-RU" sz="2000" b="1" i="0" u="none" strike="noStrike" cap="none" normalizeH="0" baseline="0" dirty="0" smtClean="0">
              <a:ln>
                <a:noFill/>
              </a:ln>
              <a:solidFill>
                <a:srgbClr val="002060"/>
              </a:solidFill>
              <a:effectLst/>
              <a:latin typeface="Arial" charset="0"/>
            </a:endParaRPr>
          </a:p>
        </p:txBody>
      </p:sp>
      <p:sp>
        <p:nvSpPr>
          <p:cNvPr id="44" name="Rectangle 43"/>
          <p:cNvSpPr/>
          <p:nvPr/>
        </p:nvSpPr>
        <p:spPr bwMode="auto">
          <a:xfrm rot="16200000">
            <a:off x="3808586" y="3995034"/>
            <a:ext cx="2739257" cy="916848"/>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Университет ПРОФ</a:t>
            </a:r>
            <a:endParaRPr kumimoji="0" lang="ru-RU" sz="2000" b="1" i="0" u="none" strike="noStrike" cap="none" normalizeH="0" baseline="0" dirty="0" smtClean="0">
              <a:ln>
                <a:noFill/>
              </a:ln>
              <a:solidFill>
                <a:srgbClr val="008000"/>
              </a:solidFill>
              <a:effectLst/>
              <a:latin typeface="Arial" charset="0"/>
            </a:endParaRPr>
          </a:p>
        </p:txBody>
      </p:sp>
      <p:sp>
        <p:nvSpPr>
          <p:cNvPr id="46" name="Rectangle 45"/>
          <p:cNvSpPr/>
          <p:nvPr/>
        </p:nvSpPr>
        <p:spPr bwMode="auto">
          <a:xfrm rot="16200000">
            <a:off x="2860165" y="4151367"/>
            <a:ext cx="2739257" cy="604181"/>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Библиотека</a:t>
            </a:r>
            <a:endParaRPr kumimoji="0" lang="ru-RU" sz="2000" b="1" i="0" u="none" strike="noStrike" cap="none" normalizeH="0" baseline="0" dirty="0" smtClean="0">
              <a:ln>
                <a:noFill/>
              </a:ln>
              <a:solidFill>
                <a:srgbClr val="008000"/>
              </a:solidFill>
              <a:effectLst/>
              <a:latin typeface="Arial" charset="0"/>
            </a:endParaRPr>
          </a:p>
        </p:txBody>
      </p:sp>
      <p:sp>
        <p:nvSpPr>
          <p:cNvPr id="47" name="Rectangle 46"/>
          <p:cNvSpPr/>
          <p:nvPr/>
        </p:nvSpPr>
        <p:spPr bwMode="auto">
          <a:xfrm rot="16200000">
            <a:off x="2054134" y="4137422"/>
            <a:ext cx="2739257" cy="632070"/>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Бухгалтерия ГУ</a:t>
            </a:r>
            <a:endParaRPr kumimoji="0" lang="ru-RU" sz="2000" b="1" i="0" u="none" strike="noStrike" cap="none" normalizeH="0" baseline="0" dirty="0" smtClean="0">
              <a:ln>
                <a:noFill/>
              </a:ln>
              <a:solidFill>
                <a:srgbClr val="008000"/>
              </a:solidFill>
              <a:effectLst/>
              <a:latin typeface="Arial" charset="0"/>
            </a:endParaRPr>
          </a:p>
        </p:txBody>
      </p:sp>
      <p:sp>
        <p:nvSpPr>
          <p:cNvPr id="48" name="Rectangle 47"/>
          <p:cNvSpPr/>
          <p:nvPr/>
        </p:nvSpPr>
        <p:spPr bwMode="auto">
          <a:xfrm rot="16200000">
            <a:off x="1108286" y="3995034"/>
            <a:ext cx="2739257" cy="916848"/>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Зарплата и кадры БУ</a:t>
            </a:r>
            <a:endParaRPr kumimoji="0" lang="ru-RU" sz="2000" b="1" i="0" u="none" strike="noStrike" cap="none" normalizeH="0" baseline="0" dirty="0" smtClean="0">
              <a:ln>
                <a:noFill/>
              </a:ln>
              <a:solidFill>
                <a:srgbClr val="008000"/>
              </a:solidFill>
              <a:effectLst/>
              <a:latin typeface="Arial" charset="0"/>
            </a:endParaRPr>
          </a:p>
        </p:txBody>
      </p:sp>
      <p:sp>
        <p:nvSpPr>
          <p:cNvPr id="49" name="Rectangle 48"/>
          <p:cNvSpPr/>
          <p:nvPr/>
        </p:nvSpPr>
        <p:spPr bwMode="auto">
          <a:xfrm>
            <a:off x="1295636" y="1787686"/>
            <a:ext cx="4341003" cy="792088"/>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Документооборот</a:t>
            </a:r>
            <a:endParaRPr kumimoji="0" lang="ru-RU" sz="2000" b="1" i="0" u="none" strike="noStrike" cap="none" normalizeH="0" baseline="0" dirty="0" smtClean="0">
              <a:ln>
                <a:noFill/>
              </a:ln>
              <a:solidFill>
                <a:srgbClr val="008000"/>
              </a:solidFill>
              <a:effectLst/>
              <a:latin typeface="Arial" charset="0"/>
            </a:endParaRPr>
          </a:p>
        </p:txBody>
      </p:sp>
      <p:cxnSp>
        <p:nvCxnSpPr>
          <p:cNvPr id="50" name="Straight Arrow Connector 49"/>
          <p:cNvCxnSpPr/>
          <p:nvPr/>
        </p:nvCxnSpPr>
        <p:spPr bwMode="auto">
          <a:xfrm flipV="1">
            <a:off x="2487542" y="2615778"/>
            <a:ext cx="0" cy="432048"/>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V="1">
            <a:off x="3423646" y="2615778"/>
            <a:ext cx="0" cy="432048"/>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flipV="1">
            <a:off x="4215734" y="2615778"/>
            <a:ext cx="0" cy="432048"/>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flipV="1">
            <a:off x="5151838" y="2615778"/>
            <a:ext cx="0" cy="432048"/>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p:cNvSpPr/>
          <p:nvPr/>
        </p:nvSpPr>
        <p:spPr bwMode="auto">
          <a:xfrm rot="16200000">
            <a:off x="197925" y="4181541"/>
            <a:ext cx="2739257" cy="543833"/>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latin typeface="Arial" charset="0"/>
              </a:rPr>
              <a:t>1С: </a:t>
            </a:r>
            <a:r>
              <a:rPr lang="ru-RU" dirty="0" err="1" smtClean="0">
                <a:latin typeface="Arial" charset="0"/>
              </a:rPr>
              <a:t>Битрикс</a:t>
            </a:r>
            <a:endParaRPr kumimoji="0" lang="ru-RU" sz="2000" b="1" i="0" u="none" strike="noStrike" cap="none" normalizeH="0" baseline="0" dirty="0" smtClean="0">
              <a:ln>
                <a:noFill/>
              </a:ln>
              <a:solidFill>
                <a:srgbClr val="008000"/>
              </a:solidFill>
              <a:effectLst/>
              <a:latin typeface="Arial" charset="0"/>
            </a:endParaRPr>
          </a:p>
        </p:txBody>
      </p:sp>
      <p:cxnSp>
        <p:nvCxnSpPr>
          <p:cNvPr id="55" name="Straight Arrow Connector 54"/>
          <p:cNvCxnSpPr/>
          <p:nvPr/>
        </p:nvCxnSpPr>
        <p:spPr bwMode="auto">
          <a:xfrm flipV="1">
            <a:off x="1587442" y="2615778"/>
            <a:ext cx="0" cy="432048"/>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Rounded Rectangle 55"/>
          <p:cNvSpPr/>
          <p:nvPr/>
        </p:nvSpPr>
        <p:spPr bwMode="auto">
          <a:xfrm>
            <a:off x="6315335" y="4241219"/>
            <a:ext cx="1839084" cy="412174"/>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Контингент</a:t>
            </a:r>
            <a:endParaRPr kumimoji="0" lang="ru-RU" sz="2000" b="1" i="0" u="none" strike="noStrike" cap="none" normalizeH="0" baseline="0" dirty="0" smtClean="0">
              <a:ln>
                <a:noFill/>
              </a:ln>
              <a:solidFill>
                <a:srgbClr val="002060"/>
              </a:solidFill>
              <a:effectLst/>
              <a:latin typeface="Arial" charset="0"/>
            </a:endParaRPr>
          </a:p>
        </p:txBody>
      </p:sp>
      <p:cxnSp>
        <p:nvCxnSpPr>
          <p:cNvPr id="57" name="Straight Arrow Connector 56"/>
          <p:cNvCxnSpPr/>
          <p:nvPr/>
        </p:nvCxnSpPr>
        <p:spPr bwMode="auto">
          <a:xfrm>
            <a:off x="5763906" y="4451982"/>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a:off x="5763906" y="5064050"/>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Arrow Connector 58"/>
          <p:cNvCxnSpPr/>
          <p:nvPr/>
        </p:nvCxnSpPr>
        <p:spPr bwMode="auto">
          <a:xfrm>
            <a:off x="5763906" y="5604110"/>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74304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871662" y="152400"/>
            <a:ext cx="5040597" cy="1296380"/>
          </a:xfrm>
        </p:spPr>
        <p:txBody>
          <a:bodyPr/>
          <a:lstStyle/>
          <a:p>
            <a:pPr algn="ctr"/>
            <a:r>
              <a:rPr lang="ru-RU" altLang="ru-RU" dirty="0" smtClean="0"/>
              <a:t>Ближайшие планы развития АИС управления процессами ОД</a:t>
            </a:r>
            <a:br>
              <a:rPr lang="ru-RU" altLang="ru-RU" dirty="0" smtClean="0"/>
            </a:br>
            <a:r>
              <a:rPr lang="ru-RU" altLang="ru-RU" dirty="0" smtClean="0"/>
              <a:t>в МГТУ «СТАНКИН»</a:t>
            </a:r>
          </a:p>
        </p:txBody>
      </p:sp>
      <p:sp>
        <p:nvSpPr>
          <p:cNvPr id="5" name="Content Placeholder 4"/>
          <p:cNvSpPr>
            <a:spLocks noGrp="1"/>
          </p:cNvSpPr>
          <p:nvPr>
            <p:ph idx="1"/>
          </p:nvPr>
        </p:nvSpPr>
        <p:spPr>
          <a:xfrm>
            <a:off x="215900" y="1700212"/>
            <a:ext cx="8640763" cy="3745011"/>
          </a:xfrm>
        </p:spPr>
        <p:txBody>
          <a:bodyPr/>
          <a:lstStyle/>
          <a:p>
            <a:r>
              <a:rPr lang="ru-RU" dirty="0" smtClean="0"/>
              <a:t>Автоматизация расчета и учета нагрузки ППС и кафедр</a:t>
            </a:r>
          </a:p>
          <a:p>
            <a:r>
              <a:rPr lang="ru-RU" dirty="0" smtClean="0"/>
              <a:t>Автоматизация составления расписания</a:t>
            </a:r>
          </a:p>
          <a:p>
            <a:r>
              <a:rPr lang="ru-RU" dirty="0" smtClean="0"/>
              <a:t>Информационная поддержка составления учебно-методической документации</a:t>
            </a:r>
          </a:p>
          <a:p>
            <a:r>
              <a:rPr lang="ru-RU" dirty="0" smtClean="0"/>
              <a:t>Создание «единого окна» доступа к информационно-образовательным сервисам для обучающихся и ППС: личный кабинет, формирование электронного портфолио</a:t>
            </a:r>
          </a:p>
          <a:p>
            <a:r>
              <a:rPr lang="ru-RU" dirty="0" smtClean="0"/>
              <a:t>Двусторонняя интеграция с другими АИС</a:t>
            </a:r>
            <a:endParaRPr lang="ru-RU" dirty="0"/>
          </a:p>
        </p:txBody>
      </p:sp>
      <p:sp>
        <p:nvSpPr>
          <p:cNvPr id="4098" name="Номер слайда 3"/>
          <p:cNvSpPr>
            <a:spLocks noGrp="1"/>
          </p:cNvSpPr>
          <p:nvPr>
            <p:ph type="sldNum" sz="quarter" idx="10"/>
          </p:nvPr>
        </p:nvSpPr>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mtClean="0"/>
              <a:pPr/>
              <a:t>12</a:t>
            </a:fld>
            <a:endParaRPr lang="ru-RU" altLang="ru-RU"/>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Tree>
    <p:extLst>
      <p:ext uri="{BB962C8B-B14F-4D97-AF65-F5344CB8AC3E}">
        <p14:creationId xmlns:p14="http://schemas.microsoft.com/office/powerpoint/2010/main" val="4177636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16"/>
          <p:cNvSpPr>
            <a:spLocks noChangeArrowheads="1"/>
          </p:cNvSpPr>
          <p:nvPr/>
        </p:nvSpPr>
        <p:spPr bwMode="auto">
          <a:xfrm>
            <a:off x="3082428" y="1268760"/>
            <a:ext cx="5233988" cy="140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pPr algn="r" eaLnBrk="1" hangingPunct="1">
              <a:lnSpc>
                <a:spcPct val="80000"/>
              </a:lnSpc>
              <a:spcBef>
                <a:spcPct val="0"/>
              </a:spcBef>
            </a:pPr>
            <a:r>
              <a:rPr lang="ru-RU" altLang="ru-RU" sz="3200" dirty="0" smtClean="0">
                <a:solidFill>
                  <a:srgbClr val="292929"/>
                </a:solidFill>
              </a:rPr>
              <a:t>Спасибо за внимание!</a:t>
            </a:r>
            <a:endParaRPr lang="ru-RU" altLang="ru-RU" sz="3200" dirty="0">
              <a:solidFill>
                <a:srgbClr val="292929"/>
              </a:solidFill>
            </a:endParaRPr>
          </a:p>
        </p:txBody>
      </p:sp>
      <p:sp>
        <p:nvSpPr>
          <p:cNvPr id="3079" name="Rectangle 20"/>
          <p:cNvSpPr>
            <a:spLocks noGrp="1" noChangeArrowheads="1"/>
          </p:cNvSpPr>
          <p:nvPr>
            <p:ph type="subTitle" idx="4294967295"/>
          </p:nvPr>
        </p:nvSpPr>
        <p:spPr>
          <a:xfrm>
            <a:off x="3544044" y="3032956"/>
            <a:ext cx="4788532" cy="3528392"/>
          </a:xfrm>
          <a:noFill/>
        </p:spPr>
        <p:txBody>
          <a:bodyPr/>
          <a:lstStyle/>
          <a:p>
            <a:pPr marL="0" indent="0" algn="r" eaLnBrk="1" hangingPunct="1">
              <a:lnSpc>
                <a:spcPct val="90000"/>
              </a:lnSpc>
              <a:spcBef>
                <a:spcPts val="0"/>
              </a:spcBef>
              <a:spcAft>
                <a:spcPts val="0"/>
              </a:spcAft>
              <a:buFontTx/>
              <a:buNone/>
            </a:pPr>
            <a:r>
              <a:rPr lang="ru-RU" altLang="ru-RU" sz="2400" b="1" dirty="0" smtClean="0">
                <a:solidFill>
                  <a:schemeClr val="tx1"/>
                </a:solidFill>
              </a:rPr>
              <a:t>Харин А.А.</a:t>
            </a:r>
            <a:endParaRPr lang="ru-RU" altLang="ru-RU" sz="2400" b="1" dirty="0" smtClean="0">
              <a:solidFill>
                <a:schemeClr val="tx1"/>
              </a:solidFill>
            </a:endParaRPr>
          </a:p>
          <a:p>
            <a:pPr marL="0" indent="0" algn="r" eaLnBrk="1" hangingPunct="1">
              <a:lnSpc>
                <a:spcPct val="90000"/>
              </a:lnSpc>
              <a:spcBef>
                <a:spcPts val="0"/>
              </a:spcBef>
              <a:spcAft>
                <a:spcPts val="0"/>
              </a:spcAft>
              <a:buFontTx/>
              <a:buNone/>
            </a:pPr>
            <a:r>
              <a:rPr lang="ru-RU" altLang="ru-RU" sz="2400" b="1" dirty="0" smtClean="0">
                <a:solidFill>
                  <a:schemeClr val="tx1"/>
                </a:solidFill>
              </a:rPr>
              <a:t> </a:t>
            </a:r>
          </a:p>
          <a:p>
            <a:pPr marL="0" indent="0" algn="r" eaLnBrk="1" hangingPunct="1">
              <a:lnSpc>
                <a:spcPct val="90000"/>
              </a:lnSpc>
              <a:spcBef>
                <a:spcPts val="0"/>
              </a:spcBef>
              <a:spcAft>
                <a:spcPts val="0"/>
              </a:spcAft>
              <a:buNone/>
            </a:pPr>
            <a:r>
              <a:rPr lang="ru-RU" altLang="ru-RU" sz="2200" dirty="0" smtClean="0">
                <a:solidFill>
                  <a:srgbClr val="CC3300"/>
                </a:solidFill>
              </a:rPr>
              <a:t>Начальник </a:t>
            </a:r>
            <a:r>
              <a:rPr lang="ru-RU" altLang="ru-RU" sz="2200" dirty="0" smtClean="0">
                <a:solidFill>
                  <a:srgbClr val="CC3300"/>
                </a:solidFill>
              </a:rPr>
              <a:t>управления </a:t>
            </a:r>
            <a:endParaRPr lang="ru-RU" altLang="ru-RU" sz="2200" dirty="0" smtClean="0">
              <a:solidFill>
                <a:srgbClr val="CC3300"/>
              </a:solidFill>
            </a:endParaRPr>
          </a:p>
          <a:p>
            <a:pPr marL="0" indent="0" algn="r" eaLnBrk="1" hangingPunct="1">
              <a:lnSpc>
                <a:spcPct val="90000"/>
              </a:lnSpc>
              <a:spcBef>
                <a:spcPts val="0"/>
              </a:spcBef>
              <a:spcAft>
                <a:spcPts val="0"/>
              </a:spcAft>
              <a:buNone/>
            </a:pPr>
            <a:r>
              <a:rPr lang="ru-RU" altLang="ru-RU" sz="2200" dirty="0" smtClean="0">
                <a:solidFill>
                  <a:srgbClr val="CC3300"/>
                </a:solidFill>
              </a:rPr>
              <a:t>по </a:t>
            </a:r>
            <a:r>
              <a:rPr lang="ru-RU" altLang="ru-RU" sz="2200" dirty="0" smtClean="0">
                <a:solidFill>
                  <a:srgbClr val="CC3300"/>
                </a:solidFill>
              </a:rPr>
              <a:t>развитию новых образовательных технологий</a:t>
            </a:r>
            <a:r>
              <a:rPr lang="en-US" altLang="ru-RU" sz="2200" dirty="0" smtClean="0">
                <a:solidFill>
                  <a:srgbClr val="CC3300"/>
                </a:solidFill>
              </a:rPr>
              <a:t> </a:t>
            </a:r>
            <a:endParaRPr lang="ru-RU" altLang="ru-RU" sz="2200" dirty="0" smtClean="0">
              <a:solidFill>
                <a:srgbClr val="CC3300"/>
              </a:solidFill>
            </a:endParaRPr>
          </a:p>
          <a:p>
            <a:pPr marL="0" indent="0" algn="r" eaLnBrk="1" hangingPunct="1">
              <a:lnSpc>
                <a:spcPct val="90000"/>
              </a:lnSpc>
              <a:spcBef>
                <a:spcPts val="0"/>
              </a:spcBef>
              <a:spcAft>
                <a:spcPts val="0"/>
              </a:spcAft>
              <a:buNone/>
            </a:pPr>
            <a:r>
              <a:rPr lang="ru-RU" altLang="ru-RU" sz="2200" dirty="0" smtClean="0">
                <a:solidFill>
                  <a:srgbClr val="CC3300"/>
                </a:solidFill>
              </a:rPr>
              <a:t>ФГБОУ </a:t>
            </a:r>
            <a:r>
              <a:rPr lang="ru-RU" altLang="ru-RU" sz="2200" dirty="0" smtClean="0">
                <a:solidFill>
                  <a:srgbClr val="CC3300"/>
                </a:solidFill>
              </a:rPr>
              <a:t>ВО «МГТУ «СТАНКИН»</a:t>
            </a:r>
          </a:p>
          <a:p>
            <a:pPr marL="0" indent="0" algn="r" eaLnBrk="1" hangingPunct="1">
              <a:lnSpc>
                <a:spcPct val="90000"/>
              </a:lnSpc>
              <a:spcBef>
                <a:spcPts val="0"/>
              </a:spcBef>
              <a:spcAft>
                <a:spcPts val="0"/>
              </a:spcAft>
              <a:buFontTx/>
              <a:buNone/>
            </a:pPr>
            <a:endParaRPr lang="en-US" altLang="ru-RU" sz="2400" dirty="0">
              <a:solidFill>
                <a:srgbClr val="CC3300"/>
              </a:solidFill>
            </a:endParaRPr>
          </a:p>
          <a:p>
            <a:pPr marL="0" indent="0" algn="r" eaLnBrk="1" hangingPunct="1">
              <a:lnSpc>
                <a:spcPct val="90000"/>
              </a:lnSpc>
              <a:spcBef>
                <a:spcPts val="0"/>
              </a:spcBef>
              <a:spcAft>
                <a:spcPts val="0"/>
              </a:spcAft>
              <a:buFontTx/>
              <a:buNone/>
            </a:pPr>
            <a:r>
              <a:rPr lang="en-US" altLang="ru-RU" sz="2400" dirty="0" smtClean="0">
                <a:solidFill>
                  <a:srgbClr val="CC3300"/>
                </a:solidFill>
              </a:rPr>
              <a:t>e-mail: </a:t>
            </a:r>
            <a:r>
              <a:rPr lang="en-US" altLang="ru-RU" sz="2400" u="sng" dirty="0" smtClean="0">
                <a:solidFill>
                  <a:srgbClr val="0070C0"/>
                </a:solidFill>
              </a:rPr>
              <a:t>a.harin@stankin.ru</a:t>
            </a:r>
            <a:endParaRPr lang="ru-RU" altLang="ru-RU" sz="2400" u="sng" dirty="0" smtClean="0">
              <a:solidFill>
                <a:srgbClr val="0070C0"/>
              </a:solidFill>
            </a:endParaRPr>
          </a:p>
          <a:p>
            <a:pPr marL="0" indent="0" algn="r" eaLnBrk="1" hangingPunct="1">
              <a:lnSpc>
                <a:spcPct val="90000"/>
              </a:lnSpc>
              <a:spcBef>
                <a:spcPts val="0"/>
              </a:spcBef>
              <a:spcAft>
                <a:spcPts val="0"/>
              </a:spcAft>
              <a:buFontTx/>
              <a:buNone/>
            </a:pPr>
            <a:r>
              <a:rPr lang="en-US" altLang="ru-RU" sz="2400" dirty="0" smtClean="0">
                <a:solidFill>
                  <a:srgbClr val="CC3300"/>
                </a:solidFill>
              </a:rPr>
              <a:t>web: </a:t>
            </a:r>
            <a:r>
              <a:rPr lang="en-US" altLang="ru-RU" sz="2400" u="sng" dirty="0" smtClean="0">
                <a:solidFill>
                  <a:srgbClr val="0070C0"/>
                </a:solidFill>
              </a:rPr>
              <a:t>http:/stankin.ru</a:t>
            </a:r>
            <a:r>
              <a:rPr lang="en-US" altLang="ru-RU" sz="2400" dirty="0" smtClean="0">
                <a:solidFill>
                  <a:srgbClr val="CC3300"/>
                </a:solidFill>
              </a:rPr>
              <a:t>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532" y="5049180"/>
            <a:ext cx="1102975" cy="616711"/>
          </a:xfrm>
          <a:prstGeom prst="rect">
            <a:avLst/>
          </a:prstGeom>
        </p:spPr>
      </p:pic>
    </p:spTree>
    <p:extLst>
      <p:ext uri="{BB962C8B-B14F-4D97-AF65-F5344CB8AC3E}">
        <p14:creationId xmlns:p14="http://schemas.microsoft.com/office/powerpoint/2010/main" val="3905482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2</a:t>
            </a:fld>
            <a:endParaRPr lang="ru-RU" altLang="ru-RU" sz="1800" b="0">
              <a:solidFill>
                <a:srgbClr val="292929"/>
              </a:solidFill>
            </a:endParaRPr>
          </a:p>
        </p:txBody>
      </p:sp>
      <p:sp>
        <p:nvSpPr>
          <p:cNvPr id="4099" name="Rectangle 2"/>
          <p:cNvSpPr>
            <a:spLocks noGrp="1" noChangeArrowheads="1"/>
          </p:cNvSpPr>
          <p:nvPr>
            <p:ph type="title"/>
          </p:nvPr>
        </p:nvSpPr>
        <p:spPr/>
        <p:txBody>
          <a:bodyPr/>
          <a:lstStyle/>
          <a:p>
            <a:pPr algn="ctr" eaLnBrk="1" hangingPunct="1"/>
            <a:r>
              <a:rPr lang="ru-RU" altLang="ru-RU" dirty="0" smtClean="0"/>
              <a:t>Структура доклада</a:t>
            </a:r>
          </a:p>
        </p:txBody>
      </p:sp>
      <p:sp>
        <p:nvSpPr>
          <p:cNvPr id="4100" name="Rectangle 3"/>
          <p:cNvSpPr>
            <a:spLocks noGrp="1" noChangeArrowheads="1"/>
          </p:cNvSpPr>
          <p:nvPr>
            <p:ph type="body" idx="1"/>
          </p:nvPr>
        </p:nvSpPr>
        <p:spPr>
          <a:xfrm>
            <a:off x="215900" y="1700212"/>
            <a:ext cx="8640763" cy="4753124"/>
          </a:xfrm>
        </p:spPr>
        <p:txBody>
          <a:bodyPr/>
          <a:lstStyle/>
          <a:p>
            <a:pPr eaLnBrk="1" hangingPunct="1"/>
            <a:r>
              <a:rPr lang="ru-RU" altLang="ru-RU" dirty="0" smtClean="0"/>
              <a:t>Опыт автоматизации управления процессами образовательной деятельности в ФГБОУ ВО «МГТУ «СТАНКИН»</a:t>
            </a:r>
          </a:p>
          <a:p>
            <a:pPr eaLnBrk="1" hangingPunct="1"/>
            <a:r>
              <a:rPr lang="ru-RU" altLang="ru-RU" dirty="0" smtClean="0"/>
              <a:t>Этапы внедрения АИС «1С: Университет ПРОФ»</a:t>
            </a:r>
          </a:p>
          <a:p>
            <a:pPr eaLnBrk="1" hangingPunct="1"/>
            <a:r>
              <a:rPr lang="ru-RU" altLang="ru-RU" dirty="0" smtClean="0"/>
              <a:t>Достигнутые результаты и дальнейшие перспективы автоматизации</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Tree>
    <p:extLst>
      <p:ext uri="{BB962C8B-B14F-4D97-AF65-F5344CB8AC3E}">
        <p14:creationId xmlns:p14="http://schemas.microsoft.com/office/powerpoint/2010/main" val="692964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3</a:t>
            </a:fld>
            <a:endParaRPr lang="ru-RU" altLang="ru-RU" sz="1800" b="0">
              <a:solidFill>
                <a:srgbClr val="292929"/>
              </a:solidFill>
            </a:endParaRPr>
          </a:p>
        </p:txBody>
      </p:sp>
      <p:sp>
        <p:nvSpPr>
          <p:cNvPr id="4099" name="Rectangle 2"/>
          <p:cNvSpPr>
            <a:spLocks noGrp="1" noChangeArrowheads="1"/>
          </p:cNvSpPr>
          <p:nvPr>
            <p:ph type="title"/>
          </p:nvPr>
        </p:nvSpPr>
        <p:spPr>
          <a:xfrm>
            <a:off x="1871663" y="152400"/>
            <a:ext cx="4716462" cy="1287610"/>
          </a:xfrm>
        </p:spPr>
        <p:txBody>
          <a:bodyPr/>
          <a:lstStyle/>
          <a:p>
            <a:pPr algn="ctr" eaLnBrk="1" hangingPunct="1">
              <a:lnSpc>
                <a:spcPct val="100000"/>
              </a:lnSpc>
            </a:pPr>
            <a:r>
              <a:rPr lang="ru-RU" altLang="ru-RU" dirty="0" smtClean="0"/>
              <a:t>Хронология автоматизации процессов управления ОД в МГТУ «СТАНКИН»</a:t>
            </a:r>
          </a:p>
        </p:txBody>
      </p:sp>
      <p:sp>
        <p:nvSpPr>
          <p:cNvPr id="4100" name="Rectangle 3"/>
          <p:cNvSpPr>
            <a:spLocks noGrp="1" noChangeArrowheads="1"/>
          </p:cNvSpPr>
          <p:nvPr>
            <p:ph type="body" idx="1"/>
          </p:nvPr>
        </p:nvSpPr>
        <p:spPr>
          <a:xfrm>
            <a:off x="215900" y="1700212"/>
            <a:ext cx="8640763" cy="4753124"/>
          </a:xfrm>
        </p:spPr>
        <p:txBody>
          <a:bodyPr/>
          <a:lstStyle/>
          <a:p>
            <a:pPr eaLnBrk="1" hangingPunct="1"/>
            <a:r>
              <a:rPr lang="ru-RU" altLang="ru-RU" dirty="0" smtClean="0"/>
              <a:t>Опыт автоматизации управления процессами образовательной деятельности в ФГБОУ ВО «МГТУ «СТАНКИН»</a:t>
            </a:r>
          </a:p>
          <a:p>
            <a:pPr lvl="1" eaLnBrk="1" hangingPunct="1"/>
            <a:r>
              <a:rPr lang="ru-RU" altLang="ru-RU" dirty="0" smtClean="0"/>
              <a:t>До 2010 – «лоскутная автоматизация»</a:t>
            </a:r>
          </a:p>
          <a:p>
            <a:pPr lvl="1" eaLnBrk="1" hangingPunct="1"/>
            <a:r>
              <a:rPr lang="ru-RU" altLang="ru-RU" dirty="0" smtClean="0"/>
              <a:t>2011-2012 – неудачная попытка внедрения АИС «</a:t>
            </a:r>
            <a:r>
              <a:rPr lang="en-US" altLang="ru-RU" dirty="0" err="1" smtClean="0"/>
              <a:t>Universys</a:t>
            </a:r>
            <a:r>
              <a:rPr lang="ru-RU" altLang="ru-RU" dirty="0" smtClean="0"/>
              <a:t>»</a:t>
            </a:r>
          </a:p>
          <a:p>
            <a:pPr lvl="1" eaLnBrk="1" hangingPunct="1"/>
            <a:r>
              <a:rPr lang="ru-RU" altLang="ru-RU" dirty="0" smtClean="0"/>
              <a:t>2012 – начало внедрения АИС «1С: Университет ПРОФ»</a:t>
            </a:r>
          </a:p>
          <a:p>
            <a:pPr eaLnBrk="1" hangingPunct="1"/>
            <a:r>
              <a:rPr lang="ru-RU" altLang="ru-RU" dirty="0" smtClean="0"/>
              <a:t>Этапы внедрения АИС «1С: Университет ПРОФ»</a:t>
            </a:r>
          </a:p>
          <a:p>
            <a:pPr lvl="1" eaLnBrk="1" hangingPunct="1"/>
            <a:r>
              <a:rPr lang="ru-RU" altLang="ru-RU" dirty="0" smtClean="0"/>
              <a:t>2013 – автоматизация работы приемной комиссии</a:t>
            </a:r>
          </a:p>
          <a:p>
            <a:pPr lvl="1" eaLnBrk="1" hangingPunct="1"/>
            <a:r>
              <a:rPr lang="ru-RU" altLang="ru-RU" dirty="0" smtClean="0"/>
              <a:t>2015 – автоматизация управления студенческим составом, планирования учебного процесса, интеграция с другими АИС</a:t>
            </a:r>
          </a:p>
          <a:p>
            <a:pPr lvl="1" eaLnBrk="1" hangingPunct="1"/>
            <a:r>
              <a:rPr lang="ru-RU" altLang="ru-RU" dirty="0" smtClean="0"/>
              <a:t>2016 – автоматизация учета успеваемости и БРС</a:t>
            </a:r>
          </a:p>
          <a:p>
            <a:pPr lvl="1" eaLnBrk="1" hangingPunct="1"/>
            <a:r>
              <a:rPr lang="ru-RU" altLang="ru-RU" dirty="0" smtClean="0"/>
              <a:t>2017 – автоматизация расчета рейтинга ППС, управления общежитиями, интеграция с другими АИС</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Tree>
    <p:extLst>
      <p:ext uri="{BB962C8B-B14F-4D97-AF65-F5344CB8AC3E}">
        <p14:creationId xmlns:p14="http://schemas.microsoft.com/office/powerpoint/2010/main" val="3501134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4</a:t>
            </a:fld>
            <a:endParaRPr lang="ru-RU" altLang="ru-RU" sz="1800" b="0">
              <a:solidFill>
                <a:srgbClr val="292929"/>
              </a:solidFill>
            </a:endParaRPr>
          </a:p>
        </p:txBody>
      </p:sp>
      <p:sp>
        <p:nvSpPr>
          <p:cNvPr id="4099" name="Rectangle 2"/>
          <p:cNvSpPr>
            <a:spLocks noGrp="1" noChangeArrowheads="1"/>
          </p:cNvSpPr>
          <p:nvPr>
            <p:ph type="title"/>
          </p:nvPr>
        </p:nvSpPr>
        <p:spPr/>
        <p:txBody>
          <a:bodyPr/>
          <a:lstStyle/>
          <a:p>
            <a:pPr algn="ctr" eaLnBrk="1" hangingPunct="1"/>
            <a:r>
              <a:rPr lang="ru-RU" altLang="ru-RU" dirty="0" smtClean="0"/>
              <a:t>Выбор платформы 1С</a:t>
            </a:r>
          </a:p>
        </p:txBody>
      </p:sp>
      <p:sp>
        <p:nvSpPr>
          <p:cNvPr id="4100" name="Rectangle 3"/>
          <p:cNvSpPr>
            <a:spLocks noGrp="1" noChangeArrowheads="1"/>
          </p:cNvSpPr>
          <p:nvPr>
            <p:ph type="body" idx="1"/>
          </p:nvPr>
        </p:nvSpPr>
        <p:spPr>
          <a:xfrm>
            <a:off x="215900" y="1700212"/>
            <a:ext cx="8640763" cy="4357079"/>
          </a:xfrm>
        </p:spPr>
        <p:txBody>
          <a:bodyPr/>
          <a:lstStyle/>
          <a:p>
            <a:pPr eaLnBrk="1" hangingPunct="1"/>
            <a:r>
              <a:rPr lang="ru-RU" altLang="ru-RU" dirty="0" smtClean="0"/>
              <a:t>Фактическое отсутствие единой информационной системы управления процессами ОД</a:t>
            </a:r>
          </a:p>
          <a:p>
            <a:pPr eaLnBrk="1" hangingPunct="1"/>
            <a:r>
              <a:rPr lang="ru-RU" altLang="ru-RU" dirty="0" smtClean="0"/>
              <a:t>Необходимость оперативной передачи отчетности в федеральные информационные системы (ФИС ГИА и приема)</a:t>
            </a:r>
          </a:p>
          <a:p>
            <a:pPr eaLnBrk="1" hangingPunct="1"/>
            <a:r>
              <a:rPr lang="ru-RU" altLang="ru-RU" dirty="0" smtClean="0"/>
              <a:t>Необходимость повышения эффективности процессов управления образовательной деятельностью: </a:t>
            </a:r>
          </a:p>
          <a:p>
            <a:pPr lvl="1" eaLnBrk="1" hangingPunct="1"/>
            <a:r>
              <a:rPr lang="ru-RU" altLang="ru-RU" dirty="0" smtClean="0"/>
              <a:t>Снижение управленческих рисков</a:t>
            </a:r>
          </a:p>
          <a:p>
            <a:pPr lvl="1" eaLnBrk="1" hangingPunct="1"/>
            <a:r>
              <a:rPr lang="ru-RU" altLang="ru-RU" dirty="0" smtClean="0"/>
              <a:t>Сокращение времени подготовки документов/отчётов и принятия управленческих решений</a:t>
            </a:r>
          </a:p>
          <a:p>
            <a:pPr lvl="1" eaLnBrk="1" hangingPunct="1"/>
            <a:r>
              <a:rPr lang="ru-RU" altLang="ru-RU" dirty="0" smtClean="0"/>
              <a:t>Оптимизация организационно-штатной структуры</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527884" y="3104964"/>
            <a:ext cx="4968552" cy="1224136"/>
          </a:xfrm>
          <a:prstGeom prst="rect">
            <a:avLst/>
          </a:prstGeom>
          <a:solidFill>
            <a:srgbClr val="F9E383">
              <a:alpha val="17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10000"/>
              </a:lnSpc>
              <a:spcBef>
                <a:spcPct val="50000"/>
              </a:spcBef>
              <a:spcAft>
                <a:spcPct val="0"/>
              </a:spcAft>
              <a:buClrTx/>
              <a:buSzTx/>
              <a:buFontTx/>
              <a:buNone/>
              <a:tabLst/>
            </a:pPr>
            <a:endParaRPr kumimoji="0" lang="ru-RU" sz="2000" b="1" i="0" u="none" strike="noStrike" cap="none" normalizeH="0" baseline="0" smtClean="0">
              <a:ln>
                <a:noFill/>
              </a:ln>
              <a:solidFill>
                <a:srgbClr val="008000"/>
              </a:solidFill>
              <a:effectLst/>
              <a:latin typeface="Arial" charset="0"/>
            </a:endParaRPr>
          </a:p>
        </p:txBody>
      </p:sp>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5</a:t>
            </a:fld>
            <a:endParaRPr lang="ru-RU" altLang="ru-RU" sz="1800" b="0">
              <a:solidFill>
                <a:srgbClr val="292929"/>
              </a:solidFill>
            </a:endParaRPr>
          </a:p>
        </p:txBody>
      </p:sp>
      <p:sp>
        <p:nvSpPr>
          <p:cNvPr id="4099" name="Rectangle 2"/>
          <p:cNvSpPr>
            <a:spLocks noGrp="1" noChangeArrowheads="1"/>
          </p:cNvSpPr>
          <p:nvPr>
            <p:ph type="title"/>
          </p:nvPr>
        </p:nvSpPr>
        <p:spPr>
          <a:xfrm>
            <a:off x="1871663" y="152400"/>
            <a:ext cx="5269770" cy="1287610"/>
          </a:xfrm>
        </p:spPr>
        <p:txBody>
          <a:bodyPr/>
          <a:lstStyle/>
          <a:p>
            <a:pPr algn="ctr" eaLnBrk="1" hangingPunct="1">
              <a:lnSpc>
                <a:spcPct val="100000"/>
              </a:lnSpc>
            </a:pPr>
            <a:r>
              <a:rPr lang="ru-RU" altLang="ru-RU" dirty="0" smtClean="0"/>
              <a:t>2013 – приемная кампания</a:t>
            </a:r>
            <a:endParaRPr lang="ru-RU" altLang="ru-RU" sz="1800" dirty="0" smtClean="0"/>
          </a:p>
        </p:txBody>
      </p:sp>
      <p:sp>
        <p:nvSpPr>
          <p:cNvPr id="4100" name="Rectangle 3"/>
          <p:cNvSpPr>
            <a:spLocks noGrp="1" noChangeArrowheads="1"/>
          </p:cNvSpPr>
          <p:nvPr>
            <p:ph type="body" idx="1"/>
          </p:nvPr>
        </p:nvSpPr>
        <p:spPr>
          <a:xfrm>
            <a:off x="215901" y="1700212"/>
            <a:ext cx="2735919" cy="4753124"/>
          </a:xfrm>
        </p:spPr>
        <p:txBody>
          <a:bodyPr/>
          <a:lstStyle/>
          <a:p>
            <a:pPr eaLnBrk="1" hangingPunct="1"/>
            <a:r>
              <a:rPr lang="ru-RU" altLang="ru-RU" dirty="0" smtClean="0"/>
              <a:t>Автоматизация проведения приемной кампании</a:t>
            </a:r>
          </a:p>
          <a:p>
            <a:pPr eaLnBrk="1" hangingPunct="1"/>
            <a:r>
              <a:rPr lang="ru-RU" altLang="ru-RU" dirty="0" smtClean="0"/>
              <a:t>Обмен данными с ФИС ГИА и приема</a:t>
            </a:r>
          </a:p>
          <a:p>
            <a:pPr lvl="1" eaLnBrk="1" hangingPunct="1"/>
            <a:r>
              <a:rPr lang="ru-RU" altLang="ru-RU" dirty="0" smtClean="0"/>
              <a:t>1 – Проверка свидетельств ЕГЭ</a:t>
            </a:r>
          </a:p>
          <a:p>
            <a:pPr lvl="1" eaLnBrk="1" hangingPunct="1"/>
            <a:r>
              <a:rPr lang="ru-RU" altLang="ru-RU" dirty="0" smtClean="0"/>
              <a:t>2 – Выгрузка поданных заявлений</a:t>
            </a:r>
          </a:p>
          <a:p>
            <a:pPr lvl="1" eaLnBrk="1" hangingPunct="1"/>
            <a:r>
              <a:rPr lang="ru-RU" altLang="ru-RU" dirty="0" smtClean="0"/>
              <a:t>3 – Поддержка и оперативное обновление</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3" name="Rounded Rectangle 2"/>
          <p:cNvSpPr/>
          <p:nvPr/>
        </p:nvSpPr>
        <p:spPr bwMode="auto">
          <a:xfrm>
            <a:off x="6115356" y="3270684"/>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Обмен данными</a:t>
            </a:r>
            <a:endParaRPr kumimoji="0" lang="ru-RU" sz="2000" b="1" i="0" u="none" strike="noStrike" cap="none" normalizeH="0" baseline="0" dirty="0" smtClean="0">
              <a:ln>
                <a:noFill/>
              </a:ln>
              <a:solidFill>
                <a:schemeClr val="tx1"/>
              </a:solidFill>
              <a:effectLst/>
              <a:latin typeface="Arial" charset="0"/>
            </a:endParaRPr>
          </a:p>
        </p:txBody>
      </p:sp>
      <p:cxnSp>
        <p:nvCxnSpPr>
          <p:cNvPr id="5" name="Straight Arrow Connector 4"/>
          <p:cNvCxnSpPr/>
          <p:nvPr/>
        </p:nvCxnSpPr>
        <p:spPr bwMode="auto">
          <a:xfrm>
            <a:off x="7812360" y="4437112"/>
            <a:ext cx="0" cy="52576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6696236" y="4437112"/>
            <a:ext cx="0" cy="52576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6340185" y="4536505"/>
            <a:ext cx="327334" cy="404663"/>
          </a:xfrm>
          <a:prstGeom prst="rect">
            <a:avLst/>
          </a:prstGeom>
          <a:noFill/>
        </p:spPr>
        <p:txBody>
          <a:bodyPr wrap="none" rtlCol="0">
            <a:spAutoFit/>
          </a:bodyPr>
          <a:lstStyle/>
          <a:p>
            <a:r>
              <a:rPr lang="ru-RU" dirty="0" smtClean="0"/>
              <a:t>1</a:t>
            </a:r>
            <a:endParaRPr lang="ru-RU" dirty="0"/>
          </a:p>
        </p:txBody>
      </p:sp>
      <p:sp>
        <p:nvSpPr>
          <p:cNvPr id="13" name="TextBox 12"/>
          <p:cNvSpPr txBox="1"/>
          <p:nvPr/>
        </p:nvSpPr>
        <p:spPr>
          <a:xfrm>
            <a:off x="7413018" y="4536505"/>
            <a:ext cx="327334" cy="404663"/>
          </a:xfrm>
          <a:prstGeom prst="rect">
            <a:avLst/>
          </a:prstGeom>
          <a:noFill/>
        </p:spPr>
        <p:txBody>
          <a:bodyPr wrap="none" rtlCol="0">
            <a:spAutoFit/>
          </a:bodyPr>
          <a:lstStyle/>
          <a:p>
            <a:r>
              <a:rPr lang="ru-RU" dirty="0" smtClean="0"/>
              <a:t>2</a:t>
            </a:r>
            <a:endParaRPr lang="ru-RU" dirty="0"/>
          </a:p>
        </p:txBody>
      </p:sp>
      <p:sp>
        <p:nvSpPr>
          <p:cNvPr id="23" name="Rounded Rectangle 22"/>
          <p:cNvSpPr/>
          <p:nvPr/>
        </p:nvSpPr>
        <p:spPr bwMode="auto">
          <a:xfrm>
            <a:off x="6115356" y="1614500"/>
            <a:ext cx="2196170"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Разработчик</a:t>
            </a:r>
            <a:endParaRPr kumimoji="0" lang="ru-RU" sz="2000" b="1" i="0" u="none" strike="noStrike" cap="none" normalizeH="0" baseline="0" dirty="0" smtClean="0">
              <a:ln>
                <a:noFill/>
              </a:ln>
              <a:solidFill>
                <a:schemeClr val="tx1"/>
              </a:solidFill>
              <a:effectLst/>
              <a:latin typeface="Arial" charset="0"/>
            </a:endParaRPr>
          </a:p>
        </p:txBody>
      </p:sp>
      <p:cxnSp>
        <p:nvCxnSpPr>
          <p:cNvPr id="24" name="Straight Arrow Connector 23"/>
          <p:cNvCxnSpPr/>
          <p:nvPr/>
        </p:nvCxnSpPr>
        <p:spPr bwMode="auto">
          <a:xfrm>
            <a:off x="7213441" y="2641222"/>
            <a:ext cx="0" cy="35573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6814099" y="2592289"/>
            <a:ext cx="327334" cy="404663"/>
          </a:xfrm>
          <a:prstGeom prst="rect">
            <a:avLst/>
          </a:prstGeom>
          <a:noFill/>
        </p:spPr>
        <p:txBody>
          <a:bodyPr wrap="none" rtlCol="0">
            <a:spAutoFit/>
          </a:bodyPr>
          <a:lstStyle/>
          <a:p>
            <a:r>
              <a:rPr lang="ru-RU" dirty="0" smtClean="0"/>
              <a:t>3</a:t>
            </a:r>
            <a:endParaRPr lang="ru-RU" dirty="0"/>
          </a:p>
        </p:txBody>
      </p:sp>
      <p:sp>
        <p:nvSpPr>
          <p:cNvPr id="30" name="Rounded Rectangle 29"/>
          <p:cNvSpPr/>
          <p:nvPr/>
        </p:nvSpPr>
        <p:spPr bwMode="auto">
          <a:xfrm>
            <a:off x="3707978" y="3270684"/>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Приемная кампания</a:t>
            </a:r>
            <a:endParaRPr kumimoji="0" lang="ru-RU" sz="2000" b="1" i="0" u="none" strike="noStrike" cap="none" normalizeH="0" baseline="0" dirty="0" smtClean="0">
              <a:ln>
                <a:noFill/>
              </a:ln>
              <a:solidFill>
                <a:schemeClr val="tx1"/>
              </a:solidFill>
              <a:effectLst/>
              <a:latin typeface="Arial" charset="0"/>
            </a:endParaRPr>
          </a:p>
        </p:txBody>
      </p:sp>
      <p:sp>
        <p:nvSpPr>
          <p:cNvPr id="27" name="TextBox 26"/>
          <p:cNvSpPr txBox="1"/>
          <p:nvPr/>
        </p:nvSpPr>
        <p:spPr>
          <a:xfrm>
            <a:off x="3451376" y="2708109"/>
            <a:ext cx="2130391" cy="430887"/>
          </a:xfrm>
          <a:prstGeom prst="rect">
            <a:avLst/>
          </a:prstGeom>
          <a:noFill/>
        </p:spPr>
        <p:txBody>
          <a:bodyPr wrap="none" rtlCol="0">
            <a:spAutoFit/>
          </a:bodyPr>
          <a:lstStyle/>
          <a:p>
            <a:r>
              <a:rPr lang="ru-RU" dirty="0" smtClean="0"/>
              <a:t>1С: </a:t>
            </a:r>
            <a:r>
              <a:rPr lang="ru-RU" dirty="0" err="1" smtClean="0"/>
              <a:t>Унив.ПРОФ</a:t>
            </a:r>
            <a:endParaRPr lang="ru-RU" dirty="0"/>
          </a:p>
        </p:txBody>
      </p:sp>
      <p:sp>
        <p:nvSpPr>
          <p:cNvPr id="32" name="Rounded Rectangle 31"/>
          <p:cNvSpPr/>
          <p:nvPr/>
        </p:nvSpPr>
        <p:spPr bwMode="auto">
          <a:xfrm>
            <a:off x="6115356" y="5079654"/>
            <a:ext cx="2196170" cy="914400"/>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ГИА и приема</a:t>
            </a:r>
            <a:endParaRPr kumimoji="0" lang="ru-RU" sz="2000" b="1" i="0" u="none" strike="noStrike" cap="none" normalizeH="0" baseline="0" dirty="0" smtClean="0">
              <a:ln>
                <a:noFill/>
              </a:ln>
              <a:solidFill>
                <a:srgbClr val="002060"/>
              </a:solidFill>
              <a:effectLst/>
              <a:latin typeface="Arial" charset="0"/>
            </a:endParaRPr>
          </a:p>
        </p:txBody>
      </p:sp>
    </p:spTree>
    <p:extLst>
      <p:ext uri="{BB962C8B-B14F-4D97-AF65-F5344CB8AC3E}">
        <p14:creationId xmlns:p14="http://schemas.microsoft.com/office/powerpoint/2010/main" val="2884550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275856" y="1787913"/>
            <a:ext cx="5035670" cy="2519548"/>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10000"/>
              </a:lnSpc>
              <a:spcBef>
                <a:spcPct val="50000"/>
              </a:spcBef>
              <a:spcAft>
                <a:spcPct val="0"/>
              </a:spcAft>
              <a:buClrTx/>
              <a:buSzTx/>
              <a:buFontTx/>
              <a:buNone/>
              <a:tabLst/>
            </a:pPr>
            <a:endParaRPr kumimoji="0" lang="ru-RU" sz="2000" b="1" i="0" u="none" strike="noStrike" cap="none" normalizeH="0" baseline="0" smtClean="0">
              <a:ln>
                <a:noFill/>
              </a:ln>
              <a:solidFill>
                <a:srgbClr val="008000"/>
              </a:solidFill>
              <a:effectLst/>
              <a:latin typeface="Arial" charset="0"/>
            </a:endParaRPr>
          </a:p>
        </p:txBody>
      </p:sp>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6</a:t>
            </a:fld>
            <a:endParaRPr lang="ru-RU" altLang="ru-RU" sz="1800" b="0">
              <a:solidFill>
                <a:srgbClr val="292929"/>
              </a:solidFill>
            </a:endParaRPr>
          </a:p>
        </p:txBody>
      </p:sp>
      <p:sp>
        <p:nvSpPr>
          <p:cNvPr id="4099" name="Rectangle 2"/>
          <p:cNvSpPr>
            <a:spLocks noGrp="1" noChangeArrowheads="1"/>
          </p:cNvSpPr>
          <p:nvPr>
            <p:ph type="title"/>
          </p:nvPr>
        </p:nvSpPr>
        <p:spPr>
          <a:xfrm>
            <a:off x="2063382" y="135390"/>
            <a:ext cx="4716462" cy="1287610"/>
          </a:xfrm>
        </p:spPr>
        <p:txBody>
          <a:bodyPr/>
          <a:lstStyle/>
          <a:p>
            <a:pPr algn="ctr" eaLnBrk="1" hangingPunct="1">
              <a:lnSpc>
                <a:spcPct val="100000"/>
              </a:lnSpc>
            </a:pPr>
            <a:r>
              <a:rPr lang="ru-RU" altLang="ru-RU" dirty="0" smtClean="0"/>
              <a:t>2015 – первый этап внедрения</a:t>
            </a:r>
            <a:endParaRPr lang="ru-RU" altLang="ru-RU" sz="1800" dirty="0" smtClean="0"/>
          </a:p>
        </p:txBody>
      </p:sp>
      <p:sp>
        <p:nvSpPr>
          <p:cNvPr id="4100" name="Rectangle 3"/>
          <p:cNvSpPr>
            <a:spLocks noGrp="1" noChangeArrowheads="1"/>
          </p:cNvSpPr>
          <p:nvPr>
            <p:ph type="body" idx="1"/>
          </p:nvPr>
        </p:nvSpPr>
        <p:spPr>
          <a:xfrm>
            <a:off x="215901" y="1700212"/>
            <a:ext cx="2834307" cy="5013326"/>
          </a:xfrm>
        </p:spPr>
        <p:txBody>
          <a:bodyPr/>
          <a:lstStyle/>
          <a:p>
            <a:pPr eaLnBrk="1" hangingPunct="1"/>
            <a:r>
              <a:rPr lang="ru-RU" altLang="ru-RU" dirty="0" smtClean="0"/>
              <a:t>Автоматизация управления студенческим составом</a:t>
            </a:r>
          </a:p>
          <a:p>
            <a:pPr eaLnBrk="1" hangingPunct="1"/>
            <a:r>
              <a:rPr lang="ru-RU" altLang="ru-RU" dirty="0" smtClean="0"/>
              <a:t>Формирование приказов и справок</a:t>
            </a:r>
          </a:p>
          <a:p>
            <a:pPr eaLnBrk="1" hangingPunct="1"/>
            <a:r>
              <a:rPr lang="ru-RU" altLang="ru-RU" dirty="0" smtClean="0"/>
              <a:t>Автоматизация планирования учебного процесса, </a:t>
            </a:r>
          </a:p>
          <a:p>
            <a:pPr eaLnBrk="1" hangingPunct="1"/>
            <a:r>
              <a:rPr lang="ru-RU" altLang="ru-RU" dirty="0" smtClean="0"/>
              <a:t>Интеграция </a:t>
            </a:r>
          </a:p>
          <a:p>
            <a:pPr lvl="1" eaLnBrk="1" hangingPunct="1">
              <a:spcAft>
                <a:spcPts val="0"/>
              </a:spcAft>
            </a:pPr>
            <a:r>
              <a:rPr lang="ru-RU" altLang="ru-RU" dirty="0" smtClean="0"/>
              <a:t>1 – с 1С: БГУ</a:t>
            </a:r>
          </a:p>
          <a:p>
            <a:pPr lvl="1" eaLnBrk="1" hangingPunct="1">
              <a:spcAft>
                <a:spcPts val="0"/>
              </a:spcAft>
            </a:pPr>
            <a:r>
              <a:rPr lang="ru-RU" altLang="ru-RU" dirty="0" smtClean="0"/>
              <a:t>2 – с ЭОС </a:t>
            </a:r>
            <a:r>
              <a:rPr lang="en-US" altLang="ru-RU" dirty="0" smtClean="0"/>
              <a:t>Moodle</a:t>
            </a:r>
            <a:endParaRPr lang="ru-RU" altLang="ru-RU" dirty="0" smtClean="0"/>
          </a:p>
          <a:p>
            <a:pPr lvl="1" eaLnBrk="1" hangingPunct="1">
              <a:spcAft>
                <a:spcPts val="0"/>
              </a:spcAft>
            </a:pPr>
            <a:r>
              <a:rPr lang="ru-RU" altLang="ru-RU" dirty="0" smtClean="0"/>
              <a:t>3 – с 1С: Библиотека</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3" name="Rounded Rectangle 2"/>
          <p:cNvSpPr/>
          <p:nvPr/>
        </p:nvSpPr>
        <p:spPr bwMode="auto">
          <a:xfrm>
            <a:off x="3467890" y="3136749"/>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Управление контингентом студентов</a:t>
            </a:r>
            <a:endParaRPr kumimoji="0" lang="ru-RU" sz="1600" b="1"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5076056" y="5059869"/>
            <a:ext cx="132834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ЭОС </a:t>
            </a:r>
            <a:r>
              <a:rPr lang="en-US" dirty="0" smtClean="0">
                <a:solidFill>
                  <a:schemeClr val="tx1"/>
                </a:solidFill>
                <a:latin typeface="Arial" charset="0"/>
              </a:rPr>
              <a:t>Moodle</a:t>
            </a:r>
            <a:endParaRPr kumimoji="0" lang="ru-RU" sz="2000" b="1" i="0" u="none" strike="noStrike" cap="none" normalizeH="0" baseline="0" dirty="0" smtClean="0">
              <a:ln>
                <a:noFill/>
              </a:ln>
              <a:solidFill>
                <a:schemeClr val="tx1"/>
              </a:solidFill>
              <a:effectLst/>
              <a:latin typeface="Arial" charset="0"/>
            </a:endParaRPr>
          </a:p>
        </p:txBody>
      </p:sp>
      <p:cxnSp>
        <p:nvCxnSpPr>
          <p:cNvPr id="5" name="Straight Arrow Connector 4"/>
          <p:cNvCxnSpPr/>
          <p:nvPr/>
        </p:nvCxnSpPr>
        <p:spPr bwMode="auto">
          <a:xfrm>
            <a:off x="5940152" y="4437112"/>
            <a:ext cx="0" cy="52576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5540810" y="4536505"/>
            <a:ext cx="327334" cy="404663"/>
          </a:xfrm>
          <a:prstGeom prst="rect">
            <a:avLst/>
          </a:prstGeom>
          <a:noFill/>
        </p:spPr>
        <p:txBody>
          <a:bodyPr wrap="none" rtlCol="0">
            <a:spAutoFit/>
          </a:bodyPr>
          <a:lstStyle/>
          <a:p>
            <a:r>
              <a:rPr lang="ru-RU" dirty="0" smtClean="0"/>
              <a:t>2</a:t>
            </a:r>
            <a:endParaRPr lang="ru-RU" dirty="0"/>
          </a:p>
        </p:txBody>
      </p:sp>
      <p:sp>
        <p:nvSpPr>
          <p:cNvPr id="16" name="Rounded Rectangle 15"/>
          <p:cNvSpPr/>
          <p:nvPr/>
        </p:nvSpPr>
        <p:spPr bwMode="auto">
          <a:xfrm>
            <a:off x="3473915" y="2005131"/>
            <a:ext cx="1026077" cy="914400"/>
          </a:xfrm>
          <a:prstGeom prst="roundRect">
            <a:avLst/>
          </a:prstGeom>
          <a:solidFill>
            <a:srgbClr val="F9E383">
              <a:alpha val="35000"/>
            </a:srgbClr>
          </a:solidFill>
          <a:ln w="44450" cap="flat" cmpd="sng" algn="ctr">
            <a:solidFill>
              <a:srgbClr val="CC3300">
                <a:alpha val="50000"/>
              </a:srgb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kumimoji="0" lang="ru-RU" sz="1800" b="1" i="0" u="none" strike="noStrike" cap="none" normalizeH="0" baseline="0" dirty="0" smtClean="0">
                <a:ln>
                  <a:noFill/>
                </a:ln>
                <a:solidFill>
                  <a:schemeClr val="tx1">
                    <a:alpha val="50000"/>
                  </a:schemeClr>
                </a:solidFill>
                <a:effectLst/>
                <a:latin typeface="Arial" charset="0"/>
              </a:rPr>
              <a:t>Прием</a:t>
            </a:r>
          </a:p>
        </p:txBody>
      </p:sp>
      <p:sp>
        <p:nvSpPr>
          <p:cNvPr id="17" name="Rounded Rectangle 16"/>
          <p:cNvSpPr/>
          <p:nvPr/>
        </p:nvSpPr>
        <p:spPr bwMode="auto">
          <a:xfrm>
            <a:off x="5869448" y="2002609"/>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Планирование уч. процесса</a:t>
            </a:r>
            <a:endParaRPr kumimoji="0" lang="ru-RU" sz="2000" b="1" i="0" u="none" strike="noStrike" cap="none" normalizeH="0" baseline="0" dirty="0" smtClean="0">
              <a:ln>
                <a:noFill/>
              </a:ln>
              <a:solidFill>
                <a:schemeClr val="tx1"/>
              </a:solidFill>
              <a:effectLst/>
              <a:latin typeface="Arial" charset="0"/>
            </a:endParaRPr>
          </a:p>
        </p:txBody>
      </p:sp>
      <p:sp>
        <p:nvSpPr>
          <p:cNvPr id="19" name="Rounded Rectangle 18"/>
          <p:cNvSpPr/>
          <p:nvPr/>
        </p:nvSpPr>
        <p:spPr bwMode="auto">
          <a:xfrm>
            <a:off x="3423671" y="5059869"/>
            <a:ext cx="132834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1С: БГУ</a:t>
            </a:r>
            <a:endParaRPr kumimoji="0" lang="ru-RU" sz="2000" b="1" i="0" u="none" strike="noStrike" cap="none" normalizeH="0" baseline="0" dirty="0" smtClean="0">
              <a:ln>
                <a:noFill/>
              </a:ln>
              <a:solidFill>
                <a:schemeClr val="tx1"/>
              </a:solidFill>
              <a:effectLst/>
              <a:latin typeface="Arial" charset="0"/>
            </a:endParaRPr>
          </a:p>
        </p:txBody>
      </p:sp>
      <p:cxnSp>
        <p:nvCxnSpPr>
          <p:cNvPr id="22" name="Straight Arrow Connector 21"/>
          <p:cNvCxnSpPr/>
          <p:nvPr/>
        </p:nvCxnSpPr>
        <p:spPr bwMode="auto">
          <a:xfrm flipV="1">
            <a:off x="4283839" y="4415408"/>
            <a:ext cx="0" cy="545406"/>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3923928" y="4514801"/>
            <a:ext cx="327334" cy="404663"/>
          </a:xfrm>
          <a:prstGeom prst="rect">
            <a:avLst/>
          </a:prstGeom>
          <a:noFill/>
        </p:spPr>
        <p:txBody>
          <a:bodyPr wrap="none" rtlCol="0">
            <a:spAutoFit/>
          </a:bodyPr>
          <a:lstStyle/>
          <a:p>
            <a:r>
              <a:rPr lang="ru-RU" dirty="0"/>
              <a:t>1</a:t>
            </a:r>
          </a:p>
        </p:txBody>
      </p:sp>
      <p:sp>
        <p:nvSpPr>
          <p:cNvPr id="18" name="Rounded Rectangle 17"/>
          <p:cNvSpPr/>
          <p:nvPr/>
        </p:nvSpPr>
        <p:spPr bwMode="auto">
          <a:xfrm>
            <a:off x="5889708" y="3136749"/>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Формирование отчетов, приказов и справок</a:t>
            </a:r>
            <a:endParaRPr kumimoji="0" lang="ru-RU" sz="1600" b="1" i="0" u="none" strike="noStrike" cap="none" normalizeH="0" baseline="0" dirty="0" smtClean="0">
              <a:ln>
                <a:noFill/>
              </a:ln>
              <a:solidFill>
                <a:schemeClr val="tx1"/>
              </a:solidFill>
              <a:effectLst/>
              <a:latin typeface="Arial" charset="0"/>
            </a:endParaRPr>
          </a:p>
        </p:txBody>
      </p:sp>
      <p:sp>
        <p:nvSpPr>
          <p:cNvPr id="20" name="Rounded Rectangle 19"/>
          <p:cNvSpPr/>
          <p:nvPr/>
        </p:nvSpPr>
        <p:spPr bwMode="auto">
          <a:xfrm>
            <a:off x="4617723" y="2018881"/>
            <a:ext cx="1026077" cy="914400"/>
          </a:xfrm>
          <a:prstGeom prst="roundRect">
            <a:avLst/>
          </a:prstGeom>
          <a:solidFill>
            <a:srgbClr val="F9E383">
              <a:alpha val="35000"/>
            </a:srgbClr>
          </a:solidFill>
          <a:ln w="44450" cap="flat" cmpd="sng" algn="ctr">
            <a:solidFill>
              <a:srgbClr val="CC3300">
                <a:alpha val="50000"/>
              </a:srgb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smtClean="0">
                <a:solidFill>
                  <a:schemeClr val="tx1">
                    <a:alpha val="50000"/>
                  </a:schemeClr>
                </a:solidFill>
                <a:latin typeface="Arial" charset="0"/>
              </a:rPr>
              <a:t>Обмен </a:t>
            </a:r>
            <a:r>
              <a:rPr lang="ru-RU" sz="1800" dirty="0" err="1" smtClean="0">
                <a:solidFill>
                  <a:schemeClr val="tx1">
                    <a:alpha val="50000"/>
                  </a:schemeClr>
                </a:solidFill>
                <a:latin typeface="Arial" charset="0"/>
              </a:rPr>
              <a:t>данн</a:t>
            </a:r>
            <a:r>
              <a:rPr lang="ru-RU" sz="1800" dirty="0" smtClean="0">
                <a:solidFill>
                  <a:schemeClr val="tx1">
                    <a:alpha val="50000"/>
                  </a:schemeClr>
                </a:solidFill>
                <a:latin typeface="Arial" charset="0"/>
              </a:rPr>
              <a:t>.</a:t>
            </a:r>
            <a:endParaRPr kumimoji="0" lang="ru-RU" sz="1800" b="1" i="0" u="none" strike="noStrike" cap="none" normalizeH="0" baseline="0" dirty="0" smtClean="0">
              <a:ln>
                <a:noFill/>
              </a:ln>
              <a:solidFill>
                <a:schemeClr val="tx1">
                  <a:alpha val="50000"/>
                </a:schemeClr>
              </a:solidFill>
              <a:effectLst/>
              <a:latin typeface="Arial" charset="0"/>
            </a:endParaRPr>
          </a:p>
        </p:txBody>
      </p:sp>
      <p:sp>
        <p:nvSpPr>
          <p:cNvPr id="23" name="Rounded Rectangle 22"/>
          <p:cNvSpPr/>
          <p:nvPr/>
        </p:nvSpPr>
        <p:spPr bwMode="auto">
          <a:xfrm>
            <a:off x="6768244" y="5059869"/>
            <a:ext cx="132834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ЭБС 1С: </a:t>
            </a:r>
            <a:r>
              <a:rPr lang="ru-RU" dirty="0" err="1" smtClean="0">
                <a:solidFill>
                  <a:schemeClr val="tx1"/>
                </a:solidFill>
                <a:latin typeface="Arial" charset="0"/>
              </a:rPr>
              <a:t>Библио</a:t>
            </a:r>
            <a:endParaRPr kumimoji="0" lang="ru-RU" sz="2000" b="1" i="0" u="none" strike="noStrike" cap="none" normalizeH="0" baseline="0" dirty="0" smtClean="0">
              <a:ln>
                <a:noFill/>
              </a:ln>
              <a:solidFill>
                <a:schemeClr val="tx1"/>
              </a:solidFill>
              <a:effectLst/>
              <a:latin typeface="Arial" charset="0"/>
            </a:endParaRPr>
          </a:p>
        </p:txBody>
      </p:sp>
      <p:cxnSp>
        <p:nvCxnSpPr>
          <p:cNvPr id="24" name="Straight Arrow Connector 23"/>
          <p:cNvCxnSpPr/>
          <p:nvPr/>
        </p:nvCxnSpPr>
        <p:spPr bwMode="auto">
          <a:xfrm>
            <a:off x="7560332" y="4437112"/>
            <a:ext cx="0" cy="52576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7160990" y="4536505"/>
            <a:ext cx="327334" cy="404663"/>
          </a:xfrm>
          <a:prstGeom prst="rect">
            <a:avLst/>
          </a:prstGeom>
          <a:noFill/>
        </p:spPr>
        <p:txBody>
          <a:bodyPr wrap="none" rtlCol="0">
            <a:spAutoFit/>
          </a:bodyPr>
          <a:lstStyle/>
          <a:p>
            <a:r>
              <a:rPr lang="ru-RU" dirty="0"/>
              <a:t>3</a:t>
            </a:r>
          </a:p>
        </p:txBody>
      </p:sp>
      <p:sp>
        <p:nvSpPr>
          <p:cNvPr id="27" name="TextBox 26"/>
          <p:cNvSpPr txBox="1"/>
          <p:nvPr/>
        </p:nvSpPr>
        <p:spPr>
          <a:xfrm>
            <a:off x="3186066" y="1413484"/>
            <a:ext cx="2130391" cy="430887"/>
          </a:xfrm>
          <a:prstGeom prst="rect">
            <a:avLst/>
          </a:prstGeom>
          <a:noFill/>
        </p:spPr>
        <p:txBody>
          <a:bodyPr wrap="none" rtlCol="0">
            <a:spAutoFit/>
          </a:bodyPr>
          <a:lstStyle/>
          <a:p>
            <a:r>
              <a:rPr lang="ru-RU" dirty="0" smtClean="0"/>
              <a:t>1С: </a:t>
            </a:r>
            <a:r>
              <a:rPr lang="ru-RU" dirty="0" err="1" smtClean="0"/>
              <a:t>Унив.ПРОФ</a:t>
            </a:r>
            <a:endParaRPr lang="ru-RU" dirty="0"/>
          </a:p>
        </p:txBody>
      </p:sp>
    </p:spTree>
    <p:extLst>
      <p:ext uri="{BB962C8B-B14F-4D97-AF65-F5344CB8AC3E}">
        <p14:creationId xmlns:p14="http://schemas.microsoft.com/office/powerpoint/2010/main" val="30501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275856" y="1787913"/>
            <a:ext cx="3937585" cy="3621308"/>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10000"/>
              </a:lnSpc>
              <a:spcBef>
                <a:spcPct val="50000"/>
              </a:spcBef>
              <a:spcAft>
                <a:spcPct val="0"/>
              </a:spcAft>
              <a:buClrTx/>
              <a:buSzTx/>
              <a:buFontTx/>
              <a:buNone/>
              <a:tabLst/>
            </a:pPr>
            <a:endParaRPr kumimoji="0" lang="ru-RU" sz="2000" b="1" i="0" u="none" strike="noStrike" cap="none" normalizeH="0" baseline="0" smtClean="0">
              <a:ln>
                <a:noFill/>
              </a:ln>
              <a:solidFill>
                <a:srgbClr val="008000"/>
              </a:solidFill>
              <a:effectLst/>
              <a:latin typeface="Arial" charset="0"/>
            </a:endParaRPr>
          </a:p>
        </p:txBody>
      </p:sp>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7</a:t>
            </a:fld>
            <a:endParaRPr lang="ru-RU" altLang="ru-RU" sz="1800" b="0">
              <a:solidFill>
                <a:srgbClr val="292929"/>
              </a:solidFill>
            </a:endParaRPr>
          </a:p>
        </p:txBody>
      </p:sp>
      <p:sp>
        <p:nvSpPr>
          <p:cNvPr id="4099" name="Rectangle 2"/>
          <p:cNvSpPr>
            <a:spLocks noGrp="1" noChangeArrowheads="1"/>
          </p:cNvSpPr>
          <p:nvPr>
            <p:ph type="title"/>
          </p:nvPr>
        </p:nvSpPr>
        <p:spPr>
          <a:xfrm>
            <a:off x="2133573" y="156290"/>
            <a:ext cx="4716462" cy="1287610"/>
          </a:xfrm>
        </p:spPr>
        <p:txBody>
          <a:bodyPr/>
          <a:lstStyle/>
          <a:p>
            <a:pPr algn="ctr" eaLnBrk="1" hangingPunct="1">
              <a:lnSpc>
                <a:spcPct val="100000"/>
              </a:lnSpc>
            </a:pPr>
            <a:r>
              <a:rPr lang="ru-RU" altLang="ru-RU" dirty="0" smtClean="0"/>
              <a:t>2016 – развитие АИС</a:t>
            </a:r>
          </a:p>
        </p:txBody>
      </p:sp>
      <p:sp>
        <p:nvSpPr>
          <p:cNvPr id="4100" name="Rectangle 3"/>
          <p:cNvSpPr>
            <a:spLocks noGrp="1" noChangeArrowheads="1"/>
          </p:cNvSpPr>
          <p:nvPr>
            <p:ph type="body" idx="1"/>
          </p:nvPr>
        </p:nvSpPr>
        <p:spPr>
          <a:xfrm>
            <a:off x="215901" y="1700212"/>
            <a:ext cx="2834307" cy="4753124"/>
          </a:xfrm>
        </p:spPr>
        <p:txBody>
          <a:bodyPr/>
          <a:lstStyle/>
          <a:p>
            <a:pPr eaLnBrk="1" hangingPunct="1"/>
            <a:r>
              <a:rPr lang="ru-RU" altLang="ru-RU" dirty="0" smtClean="0"/>
              <a:t>Учет успеваемости обучающихся и БРС</a:t>
            </a:r>
          </a:p>
          <a:p>
            <a:pPr eaLnBrk="1" hangingPunct="1"/>
            <a:r>
              <a:rPr lang="ru-RU" altLang="ru-RU" dirty="0" smtClean="0"/>
              <a:t>Переработка всех приказов под новую архитектуру 1С: </a:t>
            </a:r>
            <a:r>
              <a:rPr lang="ru-RU" altLang="ru-RU" dirty="0" err="1" smtClean="0"/>
              <a:t>Ун</a:t>
            </a:r>
            <a:r>
              <a:rPr lang="ru-RU" altLang="ru-RU" dirty="0" smtClean="0"/>
              <a:t>.</a:t>
            </a:r>
          </a:p>
          <a:p>
            <a:pPr eaLnBrk="1" hangingPunct="1"/>
            <a:r>
              <a:rPr lang="ru-RU" altLang="ru-RU" dirty="0" smtClean="0"/>
              <a:t>1 – Углубление интеграции с ЭОС </a:t>
            </a:r>
            <a:r>
              <a:rPr lang="en-US" altLang="ru-RU" dirty="0" smtClean="0"/>
              <a:t>Moodle</a:t>
            </a:r>
          </a:p>
          <a:p>
            <a:pPr eaLnBrk="1" hangingPunct="1"/>
            <a:r>
              <a:rPr lang="ru-RU" altLang="ru-RU" dirty="0" smtClean="0"/>
              <a:t>2 – Обмен данными с ФИС ФРДО</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3" name="Rounded Rectangle 2"/>
          <p:cNvSpPr/>
          <p:nvPr/>
        </p:nvSpPr>
        <p:spPr bwMode="auto">
          <a:xfrm>
            <a:off x="3467890" y="3136749"/>
            <a:ext cx="1149833"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err="1" smtClean="0">
                <a:solidFill>
                  <a:schemeClr val="tx1">
                    <a:alpha val="50000"/>
                  </a:schemeClr>
                </a:solidFill>
                <a:latin typeface="Arial" charset="0"/>
              </a:rPr>
              <a:t>Управл</a:t>
            </a:r>
            <a:r>
              <a:rPr lang="ru-RU" sz="1600" dirty="0" smtClean="0">
                <a:solidFill>
                  <a:schemeClr val="tx1">
                    <a:alpha val="50000"/>
                  </a:schemeClr>
                </a:solidFill>
                <a:latin typeface="Arial" charset="0"/>
              </a:rPr>
              <a:t>. </a:t>
            </a:r>
            <a:r>
              <a:rPr lang="ru-RU" sz="1600" dirty="0" err="1" smtClean="0">
                <a:solidFill>
                  <a:schemeClr val="tx1">
                    <a:alpha val="50000"/>
                  </a:schemeClr>
                </a:solidFill>
                <a:latin typeface="Arial" charset="0"/>
              </a:rPr>
              <a:t>континг</a:t>
            </a:r>
            <a:r>
              <a:rPr lang="ru-RU" sz="1600" dirty="0" smtClean="0">
                <a:solidFill>
                  <a:schemeClr val="tx1">
                    <a:alpha val="50000"/>
                  </a:schemeClr>
                </a:solidFill>
                <a:latin typeface="Arial" charset="0"/>
              </a:rPr>
              <a:t>.</a:t>
            </a:r>
            <a:endParaRPr kumimoji="0" lang="ru-RU" sz="1600" b="1" i="0" u="none" strike="noStrike" cap="none" normalizeH="0" baseline="0" dirty="0" smtClean="0">
              <a:ln>
                <a:noFill/>
              </a:ln>
              <a:solidFill>
                <a:schemeClr val="tx1">
                  <a:alpha val="50000"/>
                </a:schemeClr>
              </a:solidFill>
              <a:effectLst/>
              <a:latin typeface="Arial" charset="0"/>
            </a:endParaRPr>
          </a:p>
        </p:txBody>
      </p:sp>
      <p:sp>
        <p:nvSpPr>
          <p:cNvPr id="7" name="Rounded Rectangle 6"/>
          <p:cNvSpPr/>
          <p:nvPr/>
        </p:nvSpPr>
        <p:spPr bwMode="auto">
          <a:xfrm rot="16200000">
            <a:off x="7625006" y="2342721"/>
            <a:ext cx="132040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ЭОС </a:t>
            </a:r>
            <a:r>
              <a:rPr lang="en-US" dirty="0" smtClean="0">
                <a:solidFill>
                  <a:schemeClr val="tx1"/>
                </a:solidFill>
                <a:latin typeface="Arial" charset="0"/>
              </a:rPr>
              <a:t>Moodle</a:t>
            </a:r>
            <a:endParaRPr kumimoji="0" lang="ru-RU" sz="2000" b="1" i="0" u="none" strike="noStrike" cap="none" normalizeH="0" baseline="0" dirty="0" smtClean="0">
              <a:ln>
                <a:noFill/>
              </a:ln>
              <a:solidFill>
                <a:schemeClr val="tx1"/>
              </a:solidFill>
              <a:effectLst/>
              <a:latin typeface="Arial" charset="0"/>
            </a:endParaRPr>
          </a:p>
        </p:txBody>
      </p:sp>
      <p:cxnSp>
        <p:nvCxnSpPr>
          <p:cNvPr id="5" name="Straight Arrow Connector 4"/>
          <p:cNvCxnSpPr/>
          <p:nvPr/>
        </p:nvCxnSpPr>
        <p:spPr bwMode="auto">
          <a:xfrm>
            <a:off x="7380312" y="2933281"/>
            <a:ext cx="351926"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7358335" y="2481121"/>
            <a:ext cx="327334" cy="404663"/>
          </a:xfrm>
          <a:prstGeom prst="rect">
            <a:avLst/>
          </a:prstGeom>
          <a:noFill/>
        </p:spPr>
        <p:txBody>
          <a:bodyPr wrap="none" rtlCol="0">
            <a:spAutoFit/>
          </a:bodyPr>
          <a:lstStyle/>
          <a:p>
            <a:r>
              <a:rPr lang="ru-RU" dirty="0" smtClean="0"/>
              <a:t>1</a:t>
            </a:r>
            <a:endParaRPr lang="ru-RU" dirty="0"/>
          </a:p>
        </p:txBody>
      </p:sp>
      <p:sp>
        <p:nvSpPr>
          <p:cNvPr id="16" name="Rounded Rectangle 15"/>
          <p:cNvSpPr/>
          <p:nvPr/>
        </p:nvSpPr>
        <p:spPr bwMode="auto">
          <a:xfrm>
            <a:off x="3473915" y="2005131"/>
            <a:ext cx="1026077" cy="914400"/>
          </a:xfrm>
          <a:prstGeom prst="roundRect">
            <a:avLst/>
          </a:prstGeom>
          <a:solidFill>
            <a:srgbClr val="F9E383">
              <a:alpha val="35000"/>
            </a:srgbClr>
          </a:solidFill>
          <a:ln w="44450" cap="flat" cmpd="sng" algn="ctr">
            <a:solidFill>
              <a:srgbClr val="CC3300">
                <a:alpha val="50000"/>
              </a:srgb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kumimoji="0" lang="ru-RU" sz="1800" b="1" i="0" u="none" strike="noStrike" cap="none" normalizeH="0" baseline="0" dirty="0" smtClean="0">
                <a:ln>
                  <a:noFill/>
                </a:ln>
                <a:solidFill>
                  <a:schemeClr val="tx1">
                    <a:alpha val="50000"/>
                  </a:schemeClr>
                </a:solidFill>
                <a:effectLst/>
                <a:latin typeface="Arial" charset="0"/>
              </a:rPr>
              <a:t>Прием</a:t>
            </a:r>
          </a:p>
        </p:txBody>
      </p:sp>
      <p:sp>
        <p:nvSpPr>
          <p:cNvPr id="17" name="Rounded Rectangle 16"/>
          <p:cNvSpPr/>
          <p:nvPr/>
        </p:nvSpPr>
        <p:spPr bwMode="auto">
          <a:xfrm>
            <a:off x="5793691" y="2011849"/>
            <a:ext cx="1191976"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err="1" smtClean="0">
                <a:solidFill>
                  <a:schemeClr val="tx1">
                    <a:alpha val="50000"/>
                  </a:schemeClr>
                </a:solidFill>
                <a:latin typeface="Arial" charset="0"/>
              </a:rPr>
              <a:t>Учебн</a:t>
            </a:r>
            <a:r>
              <a:rPr lang="ru-RU" sz="1800" dirty="0" smtClean="0">
                <a:solidFill>
                  <a:schemeClr val="tx1">
                    <a:alpha val="50000"/>
                  </a:schemeClr>
                </a:solidFill>
                <a:latin typeface="Arial" charset="0"/>
              </a:rPr>
              <a:t>. планы</a:t>
            </a:r>
            <a:endParaRPr kumimoji="0" lang="ru-RU" sz="1800" b="1" i="0" u="none" strike="noStrike" cap="none" normalizeH="0" baseline="0" dirty="0" smtClean="0">
              <a:ln>
                <a:noFill/>
              </a:ln>
              <a:solidFill>
                <a:schemeClr val="tx1">
                  <a:alpha val="50000"/>
                </a:schemeClr>
              </a:solidFill>
              <a:effectLst/>
              <a:latin typeface="Arial" charset="0"/>
            </a:endParaRPr>
          </a:p>
        </p:txBody>
      </p:sp>
      <p:sp>
        <p:nvSpPr>
          <p:cNvPr id="18" name="Rounded Rectangle 17"/>
          <p:cNvSpPr/>
          <p:nvPr/>
        </p:nvSpPr>
        <p:spPr bwMode="auto">
          <a:xfrm>
            <a:off x="4770803" y="3150185"/>
            <a:ext cx="2196170"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Формирование отчетов, приказов и справок</a:t>
            </a:r>
            <a:endParaRPr kumimoji="0" lang="ru-RU" sz="1600" b="1" i="0" u="none" strike="noStrike" cap="none" normalizeH="0" baseline="0" dirty="0" smtClean="0">
              <a:ln>
                <a:noFill/>
              </a:ln>
              <a:solidFill>
                <a:schemeClr val="tx1"/>
              </a:solidFill>
              <a:effectLst/>
              <a:latin typeface="Arial" charset="0"/>
            </a:endParaRPr>
          </a:p>
        </p:txBody>
      </p:sp>
      <p:sp>
        <p:nvSpPr>
          <p:cNvPr id="20" name="Rounded Rectangle 19"/>
          <p:cNvSpPr/>
          <p:nvPr/>
        </p:nvSpPr>
        <p:spPr bwMode="auto">
          <a:xfrm>
            <a:off x="4617723" y="2018881"/>
            <a:ext cx="1026077"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smtClean="0">
                <a:solidFill>
                  <a:schemeClr val="tx1"/>
                </a:solidFill>
                <a:latin typeface="Arial" charset="0"/>
              </a:rPr>
              <a:t>Обмен </a:t>
            </a:r>
            <a:r>
              <a:rPr lang="ru-RU" sz="1800" dirty="0" err="1" smtClean="0">
                <a:solidFill>
                  <a:schemeClr val="tx1"/>
                </a:solidFill>
                <a:latin typeface="Arial" charset="0"/>
              </a:rPr>
              <a:t>данн</a:t>
            </a:r>
            <a:r>
              <a:rPr lang="ru-RU" sz="1800" dirty="0" smtClean="0">
                <a:solidFill>
                  <a:schemeClr val="tx1"/>
                </a:solidFill>
                <a:latin typeface="Arial" charset="0"/>
              </a:rPr>
              <a:t>.</a:t>
            </a:r>
            <a:endParaRPr kumimoji="0" lang="ru-RU" sz="1800" b="1" i="0" u="none" strike="noStrike" cap="none" normalizeH="0" baseline="0" dirty="0" smtClean="0">
              <a:ln>
                <a:noFill/>
              </a:ln>
              <a:solidFill>
                <a:schemeClr val="tx1"/>
              </a:solidFill>
              <a:effectLst/>
              <a:latin typeface="Arial" charset="0"/>
            </a:endParaRPr>
          </a:p>
        </p:txBody>
      </p:sp>
      <p:sp>
        <p:nvSpPr>
          <p:cNvPr id="24" name="Rounded Rectangle 23"/>
          <p:cNvSpPr/>
          <p:nvPr/>
        </p:nvSpPr>
        <p:spPr bwMode="auto">
          <a:xfrm>
            <a:off x="3467890" y="4295403"/>
            <a:ext cx="3478864"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Учет успеваемости и БРС</a:t>
            </a:r>
            <a:endParaRPr kumimoji="0" lang="ru-RU" sz="1600" b="1" i="0" u="none" strike="noStrike" cap="none" normalizeH="0" baseline="0" dirty="0" smtClean="0">
              <a:ln>
                <a:noFill/>
              </a:ln>
              <a:solidFill>
                <a:schemeClr val="tx1"/>
              </a:solidFill>
              <a:effectLst/>
              <a:latin typeface="Arial" charset="0"/>
            </a:endParaRPr>
          </a:p>
        </p:txBody>
      </p:sp>
      <p:cxnSp>
        <p:nvCxnSpPr>
          <p:cNvPr id="27" name="Straight Arrow Connector 26"/>
          <p:cNvCxnSpPr/>
          <p:nvPr/>
        </p:nvCxnSpPr>
        <p:spPr bwMode="auto">
          <a:xfrm>
            <a:off x="7380312" y="4521658"/>
            <a:ext cx="351926"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7358335" y="4069498"/>
            <a:ext cx="327334" cy="404663"/>
          </a:xfrm>
          <a:prstGeom prst="rect">
            <a:avLst/>
          </a:prstGeom>
          <a:noFill/>
        </p:spPr>
        <p:txBody>
          <a:bodyPr wrap="none" rtlCol="0">
            <a:spAutoFit/>
          </a:bodyPr>
          <a:lstStyle/>
          <a:p>
            <a:r>
              <a:rPr lang="ru-RU" dirty="0"/>
              <a:t>2</a:t>
            </a:r>
          </a:p>
        </p:txBody>
      </p:sp>
      <p:sp>
        <p:nvSpPr>
          <p:cNvPr id="29" name="TextBox 28"/>
          <p:cNvSpPr txBox="1"/>
          <p:nvPr/>
        </p:nvSpPr>
        <p:spPr>
          <a:xfrm>
            <a:off x="3265128" y="1374596"/>
            <a:ext cx="2130391" cy="430887"/>
          </a:xfrm>
          <a:prstGeom prst="rect">
            <a:avLst/>
          </a:prstGeom>
          <a:noFill/>
        </p:spPr>
        <p:txBody>
          <a:bodyPr wrap="none" rtlCol="0">
            <a:spAutoFit/>
          </a:bodyPr>
          <a:lstStyle/>
          <a:p>
            <a:r>
              <a:rPr lang="ru-RU" dirty="0" smtClean="0"/>
              <a:t>1С: </a:t>
            </a:r>
            <a:r>
              <a:rPr lang="ru-RU" dirty="0" err="1" smtClean="0"/>
              <a:t>Унив.ПРОФ</a:t>
            </a:r>
            <a:endParaRPr lang="ru-RU" dirty="0"/>
          </a:p>
        </p:txBody>
      </p:sp>
      <p:sp>
        <p:nvSpPr>
          <p:cNvPr id="30" name="Rounded Rectangle 29"/>
          <p:cNvSpPr/>
          <p:nvPr/>
        </p:nvSpPr>
        <p:spPr bwMode="auto">
          <a:xfrm rot="16200000">
            <a:off x="7626169" y="4062997"/>
            <a:ext cx="1323321" cy="919639"/>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ФРДО</a:t>
            </a:r>
            <a:endParaRPr kumimoji="0" lang="ru-RU" sz="2000" b="1" i="0" u="none" strike="noStrike" cap="none" normalizeH="0" baseline="0" dirty="0" smtClean="0">
              <a:ln>
                <a:noFill/>
              </a:ln>
              <a:solidFill>
                <a:srgbClr val="002060"/>
              </a:solidFill>
              <a:effectLst/>
              <a:latin typeface="Arial" charset="0"/>
            </a:endParaRPr>
          </a:p>
        </p:txBody>
      </p:sp>
    </p:spTree>
    <p:extLst>
      <p:ext uri="{BB962C8B-B14F-4D97-AF65-F5344CB8AC3E}">
        <p14:creationId xmlns:p14="http://schemas.microsoft.com/office/powerpoint/2010/main" val="636329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8</a:t>
            </a:fld>
            <a:endParaRPr lang="ru-RU" altLang="ru-RU" sz="1800" b="0">
              <a:solidFill>
                <a:srgbClr val="292929"/>
              </a:solidFill>
            </a:endParaRPr>
          </a:p>
        </p:txBody>
      </p:sp>
      <p:sp>
        <p:nvSpPr>
          <p:cNvPr id="4099" name="Rectangle 2"/>
          <p:cNvSpPr>
            <a:spLocks noGrp="1" noChangeArrowheads="1"/>
          </p:cNvSpPr>
          <p:nvPr>
            <p:ph type="title"/>
          </p:nvPr>
        </p:nvSpPr>
        <p:spPr>
          <a:xfrm>
            <a:off x="2063382" y="135390"/>
            <a:ext cx="4716462" cy="1287610"/>
          </a:xfrm>
        </p:spPr>
        <p:txBody>
          <a:bodyPr/>
          <a:lstStyle/>
          <a:p>
            <a:pPr algn="ctr" eaLnBrk="1" hangingPunct="1">
              <a:lnSpc>
                <a:spcPct val="100000"/>
              </a:lnSpc>
            </a:pPr>
            <a:r>
              <a:rPr lang="ru-RU" altLang="ru-RU" dirty="0" smtClean="0"/>
              <a:t>2017 – второй этап внедрения</a:t>
            </a:r>
            <a:endParaRPr lang="ru-RU" altLang="ru-RU" sz="1800" dirty="0" smtClean="0"/>
          </a:p>
        </p:txBody>
      </p:sp>
      <p:sp>
        <p:nvSpPr>
          <p:cNvPr id="4100" name="Rectangle 3"/>
          <p:cNvSpPr>
            <a:spLocks noGrp="1" noChangeArrowheads="1"/>
          </p:cNvSpPr>
          <p:nvPr>
            <p:ph type="body" idx="1"/>
          </p:nvPr>
        </p:nvSpPr>
        <p:spPr>
          <a:xfrm>
            <a:off x="215901" y="1700212"/>
            <a:ext cx="2834307" cy="4753124"/>
          </a:xfrm>
        </p:spPr>
        <p:txBody>
          <a:bodyPr/>
          <a:lstStyle/>
          <a:p>
            <a:pPr eaLnBrk="1" hangingPunct="1"/>
            <a:r>
              <a:rPr lang="ru-RU" altLang="ru-RU" dirty="0" smtClean="0"/>
              <a:t>Автоматизация управления кампусом (общежития)</a:t>
            </a:r>
          </a:p>
          <a:p>
            <a:pPr eaLnBrk="1" hangingPunct="1"/>
            <a:r>
              <a:rPr lang="ru-RU" altLang="ru-RU" dirty="0" smtClean="0"/>
              <a:t>Автоматизация учета РИД и расчета рейтинга ППС</a:t>
            </a:r>
          </a:p>
          <a:p>
            <a:pPr eaLnBrk="1" hangingPunct="1"/>
            <a:r>
              <a:rPr lang="ru-RU" altLang="ru-RU" dirty="0" smtClean="0"/>
              <a:t>Интеграция со СКУД</a:t>
            </a:r>
          </a:p>
          <a:p>
            <a:pPr eaLnBrk="1" hangingPunct="1"/>
            <a:r>
              <a:rPr lang="ru-RU" altLang="ru-RU" dirty="0" smtClean="0"/>
              <a:t>Углубление интеграции с другими АИС (БГУ, ЭОС </a:t>
            </a:r>
            <a:r>
              <a:rPr lang="en-US" altLang="ru-RU" dirty="0" smtClean="0"/>
              <a:t>Moodle)</a:t>
            </a:r>
            <a:endParaRPr lang="ru-RU" altLang="ru-RU"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23" name="Rectangle 22"/>
          <p:cNvSpPr/>
          <p:nvPr/>
        </p:nvSpPr>
        <p:spPr bwMode="auto">
          <a:xfrm>
            <a:off x="3275856" y="1787913"/>
            <a:ext cx="3937585" cy="4557325"/>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10000"/>
              </a:lnSpc>
              <a:spcBef>
                <a:spcPct val="50000"/>
              </a:spcBef>
              <a:spcAft>
                <a:spcPct val="0"/>
              </a:spcAft>
              <a:buClrTx/>
              <a:buSzTx/>
              <a:buFontTx/>
              <a:buNone/>
              <a:tabLst/>
            </a:pPr>
            <a:endParaRPr kumimoji="0" lang="ru-RU" sz="2000" b="1" i="0" u="none" strike="noStrike" cap="none" normalizeH="0" baseline="0" smtClean="0">
              <a:ln>
                <a:noFill/>
              </a:ln>
              <a:solidFill>
                <a:srgbClr val="008000"/>
              </a:solidFill>
              <a:effectLst/>
              <a:latin typeface="Arial" charset="0"/>
            </a:endParaRPr>
          </a:p>
        </p:txBody>
      </p:sp>
      <p:sp>
        <p:nvSpPr>
          <p:cNvPr id="24" name="Rounded Rectangle 23"/>
          <p:cNvSpPr/>
          <p:nvPr/>
        </p:nvSpPr>
        <p:spPr bwMode="auto">
          <a:xfrm>
            <a:off x="3478115" y="3054406"/>
            <a:ext cx="1715299"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err="1" smtClean="0">
                <a:solidFill>
                  <a:schemeClr val="tx1">
                    <a:alpha val="50000"/>
                  </a:schemeClr>
                </a:solidFill>
                <a:latin typeface="Arial" charset="0"/>
              </a:rPr>
              <a:t>Управл</a:t>
            </a:r>
            <a:r>
              <a:rPr lang="ru-RU" sz="1600" dirty="0" smtClean="0">
                <a:solidFill>
                  <a:schemeClr val="tx1">
                    <a:alpha val="50000"/>
                  </a:schemeClr>
                </a:solidFill>
                <a:latin typeface="Arial" charset="0"/>
              </a:rPr>
              <a:t>. </a:t>
            </a:r>
            <a:r>
              <a:rPr lang="ru-RU" sz="1600" dirty="0" err="1" smtClean="0">
                <a:solidFill>
                  <a:schemeClr val="tx1">
                    <a:alpha val="50000"/>
                  </a:schemeClr>
                </a:solidFill>
                <a:latin typeface="Arial" charset="0"/>
              </a:rPr>
              <a:t>континг</a:t>
            </a:r>
            <a:r>
              <a:rPr lang="ru-RU" sz="1600" dirty="0" smtClean="0">
                <a:solidFill>
                  <a:schemeClr val="tx1">
                    <a:alpha val="50000"/>
                  </a:schemeClr>
                </a:solidFill>
                <a:latin typeface="Arial" charset="0"/>
              </a:rPr>
              <a:t>.</a:t>
            </a:r>
            <a:endParaRPr kumimoji="0" lang="ru-RU" sz="1600" b="1" i="0" u="none" strike="noStrike" cap="none" normalizeH="0" baseline="0" dirty="0" smtClean="0">
              <a:ln>
                <a:noFill/>
              </a:ln>
              <a:solidFill>
                <a:schemeClr val="tx1">
                  <a:alpha val="50000"/>
                </a:schemeClr>
              </a:solidFill>
              <a:effectLst/>
              <a:latin typeface="Arial" charset="0"/>
            </a:endParaRPr>
          </a:p>
        </p:txBody>
      </p:sp>
      <p:sp>
        <p:nvSpPr>
          <p:cNvPr id="25" name="Rounded Rectangle 24"/>
          <p:cNvSpPr/>
          <p:nvPr/>
        </p:nvSpPr>
        <p:spPr bwMode="auto">
          <a:xfrm rot="16200000">
            <a:off x="7625006" y="2342721"/>
            <a:ext cx="132040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СКУД</a:t>
            </a:r>
            <a:endParaRPr kumimoji="0" lang="ru-RU" sz="2000" b="1" i="0" u="none" strike="noStrike" cap="none" normalizeH="0" baseline="0" dirty="0" smtClean="0">
              <a:ln>
                <a:noFill/>
              </a:ln>
              <a:solidFill>
                <a:schemeClr val="tx1"/>
              </a:solidFill>
              <a:effectLst/>
              <a:latin typeface="Arial" charset="0"/>
            </a:endParaRPr>
          </a:p>
        </p:txBody>
      </p:sp>
      <p:cxnSp>
        <p:nvCxnSpPr>
          <p:cNvPr id="27" name="Straight Arrow Connector 26"/>
          <p:cNvCxnSpPr/>
          <p:nvPr/>
        </p:nvCxnSpPr>
        <p:spPr bwMode="auto">
          <a:xfrm>
            <a:off x="7272300" y="2780928"/>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ounded Rectangle 28"/>
          <p:cNvSpPr/>
          <p:nvPr/>
        </p:nvSpPr>
        <p:spPr bwMode="auto">
          <a:xfrm>
            <a:off x="3473915" y="2005131"/>
            <a:ext cx="1026077" cy="914400"/>
          </a:xfrm>
          <a:prstGeom prst="roundRect">
            <a:avLst/>
          </a:prstGeom>
          <a:solidFill>
            <a:srgbClr val="F9E383">
              <a:alpha val="35000"/>
            </a:srgbClr>
          </a:solidFill>
          <a:ln w="44450" cap="flat" cmpd="sng" algn="ctr">
            <a:solidFill>
              <a:srgbClr val="CC3300">
                <a:alpha val="50000"/>
              </a:srgb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kumimoji="0" lang="ru-RU" sz="1800" b="1" i="0" u="none" strike="noStrike" cap="none" normalizeH="0" baseline="0" dirty="0" smtClean="0">
                <a:ln>
                  <a:noFill/>
                </a:ln>
                <a:solidFill>
                  <a:schemeClr val="tx1">
                    <a:alpha val="50000"/>
                  </a:schemeClr>
                </a:solidFill>
                <a:effectLst/>
                <a:latin typeface="Arial" charset="0"/>
              </a:rPr>
              <a:t>Прием</a:t>
            </a:r>
          </a:p>
        </p:txBody>
      </p:sp>
      <p:sp>
        <p:nvSpPr>
          <p:cNvPr id="30" name="Rounded Rectangle 29"/>
          <p:cNvSpPr/>
          <p:nvPr/>
        </p:nvSpPr>
        <p:spPr bwMode="auto">
          <a:xfrm>
            <a:off x="5793691" y="2011849"/>
            <a:ext cx="1191976"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err="1" smtClean="0">
                <a:solidFill>
                  <a:schemeClr val="tx1">
                    <a:alpha val="50000"/>
                  </a:schemeClr>
                </a:solidFill>
                <a:latin typeface="Arial" charset="0"/>
              </a:rPr>
              <a:t>Учебн</a:t>
            </a:r>
            <a:r>
              <a:rPr lang="ru-RU" sz="1800" dirty="0" smtClean="0">
                <a:solidFill>
                  <a:schemeClr val="tx1">
                    <a:alpha val="50000"/>
                  </a:schemeClr>
                </a:solidFill>
                <a:latin typeface="Arial" charset="0"/>
              </a:rPr>
              <a:t>. планы</a:t>
            </a:r>
            <a:endParaRPr kumimoji="0" lang="ru-RU" sz="1800" b="1" i="0" u="none" strike="noStrike" cap="none" normalizeH="0" baseline="0" dirty="0" smtClean="0">
              <a:ln>
                <a:noFill/>
              </a:ln>
              <a:solidFill>
                <a:schemeClr val="tx1">
                  <a:alpha val="50000"/>
                </a:schemeClr>
              </a:solidFill>
              <a:effectLst/>
              <a:latin typeface="Arial" charset="0"/>
            </a:endParaRPr>
          </a:p>
        </p:txBody>
      </p:sp>
      <p:sp>
        <p:nvSpPr>
          <p:cNvPr id="31" name="Rounded Rectangle 30"/>
          <p:cNvSpPr/>
          <p:nvPr/>
        </p:nvSpPr>
        <p:spPr bwMode="auto">
          <a:xfrm>
            <a:off x="5314935" y="3054406"/>
            <a:ext cx="1641442"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alpha val="50000"/>
                  </a:schemeClr>
                </a:solidFill>
                <a:latin typeface="Arial" charset="0"/>
              </a:rPr>
              <a:t>Отчеты, приказы и справки</a:t>
            </a:r>
            <a:endParaRPr kumimoji="0" lang="ru-RU" sz="1600" b="1" i="0" u="none" strike="noStrike" cap="none" normalizeH="0" baseline="0" dirty="0" smtClean="0">
              <a:ln>
                <a:noFill/>
              </a:ln>
              <a:solidFill>
                <a:schemeClr val="tx1">
                  <a:alpha val="50000"/>
                </a:schemeClr>
              </a:solidFill>
              <a:effectLst/>
              <a:latin typeface="Arial" charset="0"/>
            </a:endParaRPr>
          </a:p>
        </p:txBody>
      </p:sp>
      <p:sp>
        <p:nvSpPr>
          <p:cNvPr id="33" name="Rounded Rectangle 32"/>
          <p:cNvSpPr/>
          <p:nvPr/>
        </p:nvSpPr>
        <p:spPr bwMode="auto">
          <a:xfrm>
            <a:off x="3467890" y="4103681"/>
            <a:ext cx="1716178" cy="914400"/>
          </a:xfrm>
          <a:prstGeom prst="roundRect">
            <a:avLst/>
          </a:prstGeom>
          <a:solidFill>
            <a:srgbClr val="F9E383">
              <a:alpha val="50000"/>
            </a:srgbClr>
          </a:solidFill>
          <a:ln w="44450" cap="flat" cmpd="sng" algn="ctr">
            <a:solidFill>
              <a:srgbClr val="CC3300">
                <a:alpha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alpha val="50000"/>
                  </a:schemeClr>
                </a:solidFill>
                <a:latin typeface="Arial" charset="0"/>
              </a:rPr>
              <a:t>Учет успеваемости и БРС</a:t>
            </a:r>
            <a:endParaRPr kumimoji="0" lang="ru-RU" sz="1600" b="1" i="0" u="none" strike="noStrike" cap="none" normalizeH="0" baseline="0" dirty="0" smtClean="0">
              <a:ln>
                <a:noFill/>
              </a:ln>
              <a:solidFill>
                <a:schemeClr val="tx1">
                  <a:alpha val="50000"/>
                </a:schemeClr>
              </a:solidFill>
              <a:effectLst/>
              <a:latin typeface="Arial" charset="0"/>
            </a:endParaRPr>
          </a:p>
        </p:txBody>
      </p:sp>
      <p:sp>
        <p:nvSpPr>
          <p:cNvPr id="37" name="Rounded Rectangle 36"/>
          <p:cNvSpPr/>
          <p:nvPr/>
        </p:nvSpPr>
        <p:spPr bwMode="auto">
          <a:xfrm>
            <a:off x="4617723" y="2018881"/>
            <a:ext cx="1026077"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smtClean="0">
                <a:solidFill>
                  <a:schemeClr val="tx1"/>
                </a:solidFill>
                <a:latin typeface="Arial" charset="0"/>
              </a:rPr>
              <a:t>Обмен </a:t>
            </a:r>
            <a:r>
              <a:rPr lang="ru-RU" sz="1800" dirty="0" err="1" smtClean="0">
                <a:solidFill>
                  <a:schemeClr val="tx1"/>
                </a:solidFill>
                <a:latin typeface="Arial" charset="0"/>
              </a:rPr>
              <a:t>данн</a:t>
            </a:r>
            <a:r>
              <a:rPr lang="ru-RU" sz="1800" dirty="0" smtClean="0">
                <a:solidFill>
                  <a:schemeClr val="tx1"/>
                </a:solidFill>
                <a:latin typeface="Arial" charset="0"/>
              </a:rPr>
              <a:t>.</a:t>
            </a:r>
            <a:endParaRPr kumimoji="0" lang="ru-RU" sz="1800" b="1" i="0" u="none" strike="noStrike" cap="none" normalizeH="0" baseline="0" dirty="0" smtClean="0">
              <a:ln>
                <a:noFill/>
              </a:ln>
              <a:solidFill>
                <a:schemeClr val="tx1"/>
              </a:solidFill>
              <a:effectLst/>
              <a:latin typeface="Arial" charset="0"/>
            </a:endParaRPr>
          </a:p>
        </p:txBody>
      </p:sp>
      <p:sp>
        <p:nvSpPr>
          <p:cNvPr id="38" name="Rounded Rectangle 37"/>
          <p:cNvSpPr/>
          <p:nvPr/>
        </p:nvSpPr>
        <p:spPr bwMode="auto">
          <a:xfrm>
            <a:off x="5323418" y="4103681"/>
            <a:ext cx="1641442"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smtClean="0">
                <a:solidFill>
                  <a:schemeClr val="tx1"/>
                </a:solidFill>
                <a:latin typeface="Arial" charset="0"/>
              </a:rPr>
              <a:t>Управление кампусом</a:t>
            </a:r>
            <a:endParaRPr kumimoji="0" lang="ru-RU" sz="1800" b="1" i="0" u="none" strike="noStrike" cap="none" normalizeH="0" baseline="0" dirty="0" smtClean="0">
              <a:ln>
                <a:noFill/>
              </a:ln>
              <a:solidFill>
                <a:schemeClr val="tx1"/>
              </a:solidFill>
              <a:effectLst/>
              <a:latin typeface="Arial" charset="0"/>
            </a:endParaRPr>
          </a:p>
        </p:txBody>
      </p:sp>
      <p:sp>
        <p:nvSpPr>
          <p:cNvPr id="39" name="Rounded Rectangle 38"/>
          <p:cNvSpPr/>
          <p:nvPr/>
        </p:nvSpPr>
        <p:spPr bwMode="auto">
          <a:xfrm>
            <a:off x="3478115" y="5152956"/>
            <a:ext cx="3478262" cy="914400"/>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800" dirty="0" smtClean="0">
                <a:solidFill>
                  <a:schemeClr val="tx1"/>
                </a:solidFill>
                <a:latin typeface="Arial" charset="0"/>
              </a:rPr>
              <a:t>Учет РИД и расчет рейтинга ППС и кафедр</a:t>
            </a:r>
            <a:endParaRPr kumimoji="0" lang="ru-RU" sz="1800" b="1" i="0" u="none" strike="noStrike" cap="none" normalizeH="0" baseline="0" dirty="0" smtClean="0">
              <a:ln>
                <a:noFill/>
              </a:ln>
              <a:solidFill>
                <a:schemeClr val="tx1"/>
              </a:solidFill>
              <a:effectLst/>
              <a:latin typeface="Arial" charset="0"/>
            </a:endParaRPr>
          </a:p>
        </p:txBody>
      </p:sp>
      <p:sp>
        <p:nvSpPr>
          <p:cNvPr id="40" name="TextBox 39"/>
          <p:cNvSpPr txBox="1"/>
          <p:nvPr/>
        </p:nvSpPr>
        <p:spPr>
          <a:xfrm>
            <a:off x="3194875" y="1370468"/>
            <a:ext cx="2130391" cy="430887"/>
          </a:xfrm>
          <a:prstGeom prst="rect">
            <a:avLst/>
          </a:prstGeom>
          <a:noFill/>
        </p:spPr>
        <p:txBody>
          <a:bodyPr wrap="none" rtlCol="0">
            <a:spAutoFit/>
          </a:bodyPr>
          <a:lstStyle/>
          <a:p>
            <a:r>
              <a:rPr lang="ru-RU" dirty="0" smtClean="0"/>
              <a:t>1С: </a:t>
            </a:r>
            <a:r>
              <a:rPr lang="ru-RU" dirty="0" err="1" smtClean="0"/>
              <a:t>Унив.ПРОФ</a:t>
            </a:r>
            <a:endParaRPr lang="ru-RU" dirty="0"/>
          </a:p>
        </p:txBody>
      </p:sp>
      <p:sp>
        <p:nvSpPr>
          <p:cNvPr id="41" name="Rounded Rectangle 40"/>
          <p:cNvSpPr/>
          <p:nvPr/>
        </p:nvSpPr>
        <p:spPr bwMode="auto">
          <a:xfrm rot="16200000">
            <a:off x="7621037" y="3909153"/>
            <a:ext cx="1328349" cy="914400"/>
          </a:xfrm>
          <a:prstGeom prst="roundRect">
            <a:avLst/>
          </a:prstGeom>
          <a:solidFill>
            <a:srgbClr val="F9E383">
              <a:alpha val="50000"/>
            </a:srgbClr>
          </a:solidFill>
          <a:ln w="444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1С: БГУ</a:t>
            </a:r>
            <a:endParaRPr kumimoji="0" lang="ru-RU" sz="2000" b="1" i="0" u="none" strike="noStrike" cap="none" normalizeH="0" baseline="0" dirty="0" smtClean="0">
              <a:ln>
                <a:noFill/>
              </a:ln>
              <a:solidFill>
                <a:schemeClr val="tx1"/>
              </a:solidFill>
              <a:effectLst/>
              <a:latin typeface="Arial" charset="0"/>
            </a:endParaRPr>
          </a:p>
        </p:txBody>
      </p:sp>
      <p:cxnSp>
        <p:nvCxnSpPr>
          <p:cNvPr id="42" name="Straight Arrow Connector 41"/>
          <p:cNvCxnSpPr/>
          <p:nvPr/>
        </p:nvCxnSpPr>
        <p:spPr bwMode="auto">
          <a:xfrm>
            <a:off x="7272300" y="4329100"/>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05774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3"/>
          <p:cNvSpPr>
            <a:spLocks noGrp="1"/>
          </p:cNvSpPr>
          <p:nvPr>
            <p:ph type="sldNum" sz="quarter" idx="10"/>
          </p:nvPr>
        </p:nvSpPr>
        <p:spPr>
          <a:noFill/>
        </p:spPr>
        <p:txBody>
          <a:bodyPr/>
          <a:lstStyle>
            <a:lvl1pPr>
              <a:defRPr sz="2000" b="1">
                <a:solidFill>
                  <a:srgbClr val="008000"/>
                </a:solidFill>
                <a:latin typeface="Arial" panose="020B0604020202020204" pitchFamily="34" charset="0"/>
                <a:cs typeface="Arial" panose="020B0604020202020204" pitchFamily="34" charset="0"/>
              </a:defRPr>
            </a:lvl1pPr>
            <a:lvl2pPr marL="742950" indent="-285750">
              <a:defRPr sz="2000" b="1">
                <a:solidFill>
                  <a:srgbClr val="008000"/>
                </a:solidFill>
                <a:latin typeface="Arial" panose="020B0604020202020204" pitchFamily="34" charset="0"/>
                <a:cs typeface="Arial" panose="020B0604020202020204" pitchFamily="34" charset="0"/>
              </a:defRPr>
            </a:lvl2pPr>
            <a:lvl3pPr marL="1143000" indent="-228600">
              <a:defRPr sz="2000" b="1">
                <a:solidFill>
                  <a:srgbClr val="008000"/>
                </a:solidFill>
                <a:latin typeface="Arial" panose="020B0604020202020204" pitchFamily="34" charset="0"/>
                <a:cs typeface="Arial" panose="020B0604020202020204" pitchFamily="34" charset="0"/>
              </a:defRPr>
            </a:lvl3pPr>
            <a:lvl4pPr marL="1600200" indent="-228600">
              <a:defRPr sz="2000" b="1">
                <a:solidFill>
                  <a:srgbClr val="008000"/>
                </a:solidFill>
                <a:latin typeface="Arial" panose="020B0604020202020204" pitchFamily="34" charset="0"/>
                <a:cs typeface="Arial" panose="020B0604020202020204" pitchFamily="34" charset="0"/>
              </a:defRPr>
            </a:lvl4pPr>
            <a:lvl5pPr marL="2057400" indent="-228600">
              <a:defRPr sz="2000" b="1">
                <a:solidFill>
                  <a:srgbClr val="008000"/>
                </a:solidFill>
                <a:latin typeface="Arial" panose="020B0604020202020204" pitchFamily="34" charset="0"/>
                <a:cs typeface="Arial" panose="020B0604020202020204" pitchFamily="34" charset="0"/>
              </a:defRPr>
            </a:lvl5pPr>
            <a:lvl6pPr marL="25146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6pPr>
            <a:lvl7pPr marL="29718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7pPr>
            <a:lvl8pPr marL="34290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8pPr>
            <a:lvl9pPr marL="3886200" indent="-228600" eaLnBrk="0" fontAlgn="base" hangingPunct="0">
              <a:lnSpc>
                <a:spcPct val="110000"/>
              </a:lnSpc>
              <a:spcBef>
                <a:spcPct val="50000"/>
              </a:spcBef>
              <a:spcAft>
                <a:spcPct val="0"/>
              </a:spcAft>
              <a:defRPr sz="2000" b="1">
                <a:solidFill>
                  <a:srgbClr val="008000"/>
                </a:solidFill>
                <a:latin typeface="Arial" panose="020B0604020202020204" pitchFamily="34" charset="0"/>
                <a:cs typeface="Arial" panose="020B0604020202020204" pitchFamily="34" charset="0"/>
              </a:defRPr>
            </a:lvl9pPr>
          </a:lstStyle>
          <a:p>
            <a:fld id="{58B5F8D2-778C-4C80-A915-09405B839477}" type="slidenum">
              <a:rPr lang="ru-RU" altLang="ru-RU" sz="1800" b="0">
                <a:solidFill>
                  <a:srgbClr val="292929"/>
                </a:solidFill>
              </a:rPr>
              <a:pPr/>
              <a:t>9</a:t>
            </a:fld>
            <a:endParaRPr lang="ru-RU" altLang="ru-RU" sz="1800" b="0">
              <a:solidFill>
                <a:srgbClr val="292929"/>
              </a:solidFill>
            </a:endParaRPr>
          </a:p>
        </p:txBody>
      </p:sp>
      <p:sp>
        <p:nvSpPr>
          <p:cNvPr id="4099" name="Rectangle 2"/>
          <p:cNvSpPr>
            <a:spLocks noGrp="1" noChangeArrowheads="1"/>
          </p:cNvSpPr>
          <p:nvPr>
            <p:ph type="title"/>
          </p:nvPr>
        </p:nvSpPr>
        <p:spPr>
          <a:xfrm>
            <a:off x="2063382" y="135390"/>
            <a:ext cx="4716462" cy="1287610"/>
          </a:xfrm>
        </p:spPr>
        <p:txBody>
          <a:bodyPr/>
          <a:lstStyle/>
          <a:p>
            <a:pPr algn="ctr" eaLnBrk="1" hangingPunct="1">
              <a:lnSpc>
                <a:spcPct val="100000"/>
              </a:lnSpc>
            </a:pPr>
            <a:r>
              <a:rPr lang="ru-RU" altLang="ru-RU" dirty="0" smtClean="0"/>
              <a:t>Промежуточные итоги </a:t>
            </a:r>
            <a:br>
              <a:rPr lang="ru-RU" altLang="ru-RU" dirty="0" smtClean="0"/>
            </a:br>
            <a:r>
              <a:rPr lang="ru-RU" altLang="ru-RU" sz="1800" dirty="0" smtClean="0"/>
              <a:t>(по состоянию на январь 2018)</a:t>
            </a:r>
            <a:endParaRPr lang="ru-RU" altLang="ru-RU" sz="1400"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441" y="295542"/>
            <a:ext cx="1677496" cy="937946"/>
          </a:xfrm>
          <a:prstGeom prst="rect">
            <a:avLst/>
          </a:prstGeom>
        </p:spPr>
      </p:pic>
      <p:sp>
        <p:nvSpPr>
          <p:cNvPr id="23" name="Rectangle 22"/>
          <p:cNvSpPr/>
          <p:nvPr/>
        </p:nvSpPr>
        <p:spPr bwMode="auto">
          <a:xfrm>
            <a:off x="575556" y="2372362"/>
            <a:ext cx="5688632" cy="3684930"/>
          </a:xfrm>
          <a:prstGeom prst="rect">
            <a:avLst/>
          </a:prstGeom>
          <a:solidFill>
            <a:srgbClr val="F9E383">
              <a:alpha val="19000"/>
            </a:srgbClr>
          </a:solidFill>
          <a:ln w="22225"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10000"/>
              </a:lnSpc>
              <a:spcBef>
                <a:spcPct val="50000"/>
              </a:spcBef>
              <a:spcAft>
                <a:spcPct val="0"/>
              </a:spcAft>
              <a:buClrTx/>
              <a:buSzTx/>
              <a:buFontTx/>
              <a:buNone/>
              <a:tabLst/>
            </a:pPr>
            <a:endParaRPr kumimoji="0" lang="ru-RU" sz="2000" b="1" i="0" u="none" strike="noStrike" cap="none" normalizeH="0" baseline="0" smtClean="0">
              <a:ln>
                <a:noFill/>
              </a:ln>
              <a:solidFill>
                <a:srgbClr val="008000"/>
              </a:solidFill>
              <a:effectLst/>
              <a:latin typeface="Arial" charset="0"/>
            </a:endParaRPr>
          </a:p>
        </p:txBody>
      </p:sp>
      <p:sp>
        <p:nvSpPr>
          <p:cNvPr id="24" name="Rounded Rectangle 23"/>
          <p:cNvSpPr/>
          <p:nvPr/>
        </p:nvSpPr>
        <p:spPr bwMode="auto">
          <a:xfrm>
            <a:off x="750907" y="3241509"/>
            <a:ext cx="2179482" cy="863461"/>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Управление контингентом обучающихся</a:t>
            </a:r>
            <a:endParaRPr kumimoji="0" lang="ru-RU" sz="1600" b="1" i="0" u="none" strike="noStrike" cap="none" normalizeH="0" baseline="0" dirty="0" smtClean="0">
              <a:ln>
                <a:noFill/>
              </a:ln>
              <a:solidFill>
                <a:schemeClr val="tx1"/>
              </a:solidFill>
              <a:effectLst/>
              <a:latin typeface="Arial" charset="0"/>
            </a:endParaRPr>
          </a:p>
        </p:txBody>
      </p:sp>
      <p:sp>
        <p:nvSpPr>
          <p:cNvPr id="25" name="Rounded Rectangle 24"/>
          <p:cNvSpPr/>
          <p:nvPr/>
        </p:nvSpPr>
        <p:spPr bwMode="auto">
          <a:xfrm>
            <a:off x="6890465" y="3709275"/>
            <a:ext cx="1839084" cy="412174"/>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ЭОС </a:t>
            </a:r>
            <a:r>
              <a:rPr lang="en-US" dirty="0" smtClean="0">
                <a:solidFill>
                  <a:schemeClr val="tx1"/>
                </a:solidFill>
                <a:latin typeface="Arial" charset="0"/>
              </a:rPr>
              <a:t>Moodle</a:t>
            </a:r>
            <a:endParaRPr kumimoji="0" lang="ru-RU" sz="2000" b="1" i="0" u="none" strike="noStrike" cap="none" normalizeH="0" baseline="0" dirty="0" smtClean="0">
              <a:ln>
                <a:noFill/>
              </a:ln>
              <a:solidFill>
                <a:schemeClr val="tx1"/>
              </a:solidFill>
              <a:effectLst/>
              <a:latin typeface="Arial" charset="0"/>
            </a:endParaRPr>
          </a:p>
        </p:txBody>
      </p:sp>
      <p:cxnSp>
        <p:nvCxnSpPr>
          <p:cNvPr id="27" name="Straight Arrow Connector 26"/>
          <p:cNvCxnSpPr/>
          <p:nvPr/>
        </p:nvCxnSpPr>
        <p:spPr bwMode="auto">
          <a:xfrm>
            <a:off x="6380314" y="3284984"/>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ounded Rectangle 28"/>
          <p:cNvSpPr/>
          <p:nvPr/>
        </p:nvSpPr>
        <p:spPr bwMode="auto">
          <a:xfrm>
            <a:off x="752147" y="2528899"/>
            <a:ext cx="2179482" cy="571940"/>
          </a:xfrm>
          <a:prstGeom prst="roundRect">
            <a:avLst/>
          </a:prstGeom>
          <a:solidFill>
            <a:srgbClr val="F9E383">
              <a:alpha val="35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charset="0"/>
              </a:rPr>
              <a:t>Приемная комиссия</a:t>
            </a:r>
          </a:p>
        </p:txBody>
      </p:sp>
      <p:sp>
        <p:nvSpPr>
          <p:cNvPr id="30" name="Rounded Rectangle 29"/>
          <p:cNvSpPr/>
          <p:nvPr/>
        </p:nvSpPr>
        <p:spPr bwMode="auto">
          <a:xfrm>
            <a:off x="3106477" y="2516407"/>
            <a:ext cx="2179843" cy="979722"/>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Планирование учебного процесса</a:t>
            </a:r>
            <a:endParaRPr kumimoji="0" lang="ru-RU" sz="1600" b="1" i="0" u="none" strike="noStrike" cap="none" normalizeH="0" baseline="0" dirty="0" smtClean="0">
              <a:ln>
                <a:noFill/>
              </a:ln>
              <a:solidFill>
                <a:schemeClr val="tx1"/>
              </a:solidFill>
              <a:effectLst/>
              <a:latin typeface="Arial" charset="0"/>
            </a:endParaRPr>
          </a:p>
        </p:txBody>
      </p:sp>
      <p:sp>
        <p:nvSpPr>
          <p:cNvPr id="31" name="Rounded Rectangle 30"/>
          <p:cNvSpPr/>
          <p:nvPr/>
        </p:nvSpPr>
        <p:spPr bwMode="auto">
          <a:xfrm>
            <a:off x="750546" y="4983427"/>
            <a:ext cx="2180523" cy="897049"/>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Формирование отчетов, приказов и справок</a:t>
            </a:r>
            <a:endParaRPr kumimoji="0" lang="ru-RU" sz="1600" b="1" i="0" u="none" strike="noStrike" cap="none" normalizeH="0" baseline="0" dirty="0" smtClean="0">
              <a:ln>
                <a:noFill/>
              </a:ln>
              <a:solidFill>
                <a:schemeClr val="tx1"/>
              </a:solidFill>
              <a:effectLst/>
              <a:latin typeface="Arial" charset="0"/>
            </a:endParaRPr>
          </a:p>
        </p:txBody>
      </p:sp>
      <p:sp>
        <p:nvSpPr>
          <p:cNvPr id="33" name="Rounded Rectangle 32"/>
          <p:cNvSpPr/>
          <p:nvPr/>
        </p:nvSpPr>
        <p:spPr bwMode="auto">
          <a:xfrm>
            <a:off x="750906" y="4245640"/>
            <a:ext cx="2180221" cy="596923"/>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Учет успеваемости и БРС</a:t>
            </a:r>
            <a:endParaRPr kumimoji="0" lang="ru-RU" sz="1600" b="1" i="0" u="none" strike="noStrike" cap="none" normalizeH="0" baseline="0" dirty="0" smtClean="0">
              <a:ln>
                <a:noFill/>
              </a:ln>
              <a:solidFill>
                <a:schemeClr val="tx1"/>
              </a:solidFill>
              <a:effectLst/>
              <a:latin typeface="Arial" charset="0"/>
            </a:endParaRPr>
          </a:p>
        </p:txBody>
      </p:sp>
      <p:sp>
        <p:nvSpPr>
          <p:cNvPr id="37" name="Rounded Rectangle 36"/>
          <p:cNvSpPr/>
          <p:nvPr/>
        </p:nvSpPr>
        <p:spPr bwMode="auto">
          <a:xfrm rot="16200000">
            <a:off x="4080342" y="3898402"/>
            <a:ext cx="3367223" cy="596923"/>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Обмен данными / интеграция</a:t>
            </a:r>
            <a:endParaRPr kumimoji="0" lang="ru-RU" sz="1600" b="1" i="0" u="none" strike="noStrike" cap="none" normalizeH="0" baseline="0" dirty="0" smtClean="0">
              <a:ln>
                <a:noFill/>
              </a:ln>
              <a:solidFill>
                <a:schemeClr val="tx1"/>
              </a:solidFill>
              <a:effectLst/>
              <a:latin typeface="Arial" charset="0"/>
            </a:endParaRPr>
          </a:p>
        </p:txBody>
      </p:sp>
      <p:sp>
        <p:nvSpPr>
          <p:cNvPr id="38" name="Rounded Rectangle 37"/>
          <p:cNvSpPr/>
          <p:nvPr/>
        </p:nvSpPr>
        <p:spPr bwMode="auto">
          <a:xfrm>
            <a:off x="3106060" y="4835028"/>
            <a:ext cx="2179843" cy="1045448"/>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Управление кампусом и общежитиями</a:t>
            </a:r>
            <a:endParaRPr kumimoji="0" lang="ru-RU" sz="1600" b="1" i="0" u="none" strike="noStrike" cap="none" normalizeH="0" baseline="0" dirty="0" smtClean="0">
              <a:ln>
                <a:noFill/>
              </a:ln>
              <a:solidFill>
                <a:schemeClr val="tx1"/>
              </a:solidFill>
              <a:effectLst/>
              <a:latin typeface="Arial" charset="0"/>
            </a:endParaRPr>
          </a:p>
        </p:txBody>
      </p:sp>
      <p:sp>
        <p:nvSpPr>
          <p:cNvPr id="39" name="Rounded Rectangle 38"/>
          <p:cNvSpPr/>
          <p:nvPr/>
        </p:nvSpPr>
        <p:spPr bwMode="auto">
          <a:xfrm>
            <a:off x="3105324" y="3640175"/>
            <a:ext cx="2180579" cy="1010704"/>
          </a:xfrm>
          <a:prstGeom prst="roundRect">
            <a:avLst/>
          </a:prstGeom>
          <a:solidFill>
            <a:srgbClr val="F9E383">
              <a:alpha val="50000"/>
            </a:srgbClr>
          </a:solidFill>
          <a:ln w="44450" cap="flat" cmpd="sng" algn="ctr">
            <a:solidFill>
              <a:srgbClr val="CC33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sz="1600" dirty="0" smtClean="0">
                <a:solidFill>
                  <a:schemeClr val="tx1"/>
                </a:solidFill>
                <a:latin typeface="Arial" charset="0"/>
              </a:rPr>
              <a:t>Учет РИД и расчет рейтинга ППС и кафедр</a:t>
            </a:r>
            <a:endParaRPr kumimoji="0" lang="ru-RU" sz="1600" b="1" i="0" u="none" strike="noStrike" cap="none" normalizeH="0" baseline="0" dirty="0" smtClean="0">
              <a:ln>
                <a:noFill/>
              </a:ln>
              <a:solidFill>
                <a:schemeClr val="tx1"/>
              </a:solidFill>
              <a:effectLst/>
              <a:latin typeface="Arial" charset="0"/>
            </a:endParaRPr>
          </a:p>
        </p:txBody>
      </p:sp>
      <p:sp>
        <p:nvSpPr>
          <p:cNvPr id="40" name="TextBox 39"/>
          <p:cNvSpPr txBox="1"/>
          <p:nvPr/>
        </p:nvSpPr>
        <p:spPr>
          <a:xfrm>
            <a:off x="575556" y="1921196"/>
            <a:ext cx="2130391" cy="430887"/>
          </a:xfrm>
          <a:prstGeom prst="rect">
            <a:avLst/>
          </a:prstGeom>
          <a:noFill/>
        </p:spPr>
        <p:txBody>
          <a:bodyPr wrap="none" rtlCol="0">
            <a:spAutoFit/>
          </a:bodyPr>
          <a:lstStyle/>
          <a:p>
            <a:r>
              <a:rPr lang="ru-RU" dirty="0" smtClean="0"/>
              <a:t>1С: </a:t>
            </a:r>
            <a:r>
              <a:rPr lang="ru-RU" dirty="0" err="1" smtClean="0"/>
              <a:t>Унив.ПРОФ</a:t>
            </a:r>
            <a:endParaRPr lang="ru-RU" dirty="0"/>
          </a:p>
        </p:txBody>
      </p:sp>
      <p:sp>
        <p:nvSpPr>
          <p:cNvPr id="41" name="Rounded Rectangle 40"/>
          <p:cNvSpPr/>
          <p:nvPr/>
        </p:nvSpPr>
        <p:spPr bwMode="auto">
          <a:xfrm>
            <a:off x="6896865" y="5481228"/>
            <a:ext cx="1839084" cy="399247"/>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1С: БГУ</a:t>
            </a:r>
            <a:endParaRPr kumimoji="0" lang="ru-RU" sz="2000" b="1" i="0" u="none" strike="noStrike" cap="none" normalizeH="0" baseline="0" dirty="0" smtClean="0">
              <a:ln>
                <a:noFill/>
              </a:ln>
              <a:solidFill>
                <a:schemeClr val="tx1"/>
              </a:solidFill>
              <a:effectLst/>
              <a:latin typeface="Arial" charset="0"/>
            </a:endParaRPr>
          </a:p>
        </p:txBody>
      </p:sp>
      <p:cxnSp>
        <p:nvCxnSpPr>
          <p:cNvPr id="42" name="Straight Arrow Connector 41"/>
          <p:cNvCxnSpPr/>
          <p:nvPr/>
        </p:nvCxnSpPr>
        <p:spPr bwMode="auto">
          <a:xfrm>
            <a:off x="6336196" y="2708920"/>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21"/>
          <p:cNvSpPr/>
          <p:nvPr/>
        </p:nvSpPr>
        <p:spPr bwMode="auto">
          <a:xfrm>
            <a:off x="6896865" y="4301232"/>
            <a:ext cx="1839084" cy="412174"/>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СКУД</a:t>
            </a:r>
            <a:endParaRPr kumimoji="0" lang="ru-RU" sz="2000" b="1" i="0" u="none" strike="noStrike" cap="none" normalizeH="0" baseline="0" dirty="0" smtClean="0">
              <a:ln>
                <a:noFill/>
              </a:ln>
              <a:solidFill>
                <a:schemeClr val="tx1"/>
              </a:solidFill>
              <a:effectLst/>
              <a:latin typeface="Arial" charset="0"/>
            </a:endParaRPr>
          </a:p>
        </p:txBody>
      </p:sp>
      <p:sp>
        <p:nvSpPr>
          <p:cNvPr id="26" name="Rounded Rectangle 25"/>
          <p:cNvSpPr/>
          <p:nvPr/>
        </p:nvSpPr>
        <p:spPr bwMode="auto">
          <a:xfrm>
            <a:off x="6889981" y="4896192"/>
            <a:ext cx="1839084" cy="399247"/>
          </a:xfrm>
          <a:prstGeom prst="roundRect">
            <a:avLst/>
          </a:prstGeom>
          <a:solidFill>
            <a:srgbClr val="F9E383">
              <a:alpha val="50000"/>
            </a:srgbClr>
          </a:solidFill>
          <a:ln w="31750" cap="flat" cmpd="sng" algn="ctr">
            <a:solidFill>
              <a:srgbClr val="CC33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chemeClr val="tx1"/>
                </a:solidFill>
                <a:latin typeface="Arial" charset="0"/>
              </a:rPr>
              <a:t>1С: </a:t>
            </a:r>
            <a:r>
              <a:rPr lang="ru-RU" dirty="0" err="1" smtClean="0">
                <a:solidFill>
                  <a:schemeClr val="tx1"/>
                </a:solidFill>
                <a:latin typeface="Arial" charset="0"/>
              </a:rPr>
              <a:t>Библио</a:t>
            </a:r>
            <a:endParaRPr kumimoji="0" lang="ru-RU" sz="2000" b="1" i="0" u="none" strike="noStrike" cap="none" normalizeH="0" baseline="0" dirty="0" smtClean="0">
              <a:ln>
                <a:noFill/>
              </a:ln>
              <a:solidFill>
                <a:schemeClr val="tx1"/>
              </a:solidFill>
              <a:effectLst/>
              <a:latin typeface="Arial" charset="0"/>
            </a:endParaRPr>
          </a:p>
        </p:txBody>
      </p:sp>
      <p:sp>
        <p:nvSpPr>
          <p:cNvPr id="28" name="Rounded Rectangle 27"/>
          <p:cNvSpPr/>
          <p:nvPr/>
        </p:nvSpPr>
        <p:spPr bwMode="auto">
          <a:xfrm>
            <a:off x="6889981" y="2505748"/>
            <a:ext cx="1839084" cy="412174"/>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ГИА</a:t>
            </a:r>
            <a:endParaRPr kumimoji="0" lang="ru-RU" sz="2000" b="1" i="0" u="none" strike="noStrike" cap="none" normalizeH="0" baseline="0" dirty="0" smtClean="0">
              <a:ln>
                <a:noFill/>
              </a:ln>
              <a:solidFill>
                <a:srgbClr val="002060"/>
              </a:solidFill>
              <a:effectLst/>
              <a:latin typeface="Arial" charset="0"/>
            </a:endParaRPr>
          </a:p>
        </p:txBody>
      </p:sp>
      <p:sp>
        <p:nvSpPr>
          <p:cNvPr id="32" name="Rounded Rectangle 31"/>
          <p:cNvSpPr/>
          <p:nvPr/>
        </p:nvSpPr>
        <p:spPr bwMode="auto">
          <a:xfrm>
            <a:off x="6889981" y="3095746"/>
            <a:ext cx="1839084" cy="412174"/>
          </a:xfrm>
          <a:prstGeom prst="roundRect">
            <a:avLst/>
          </a:prstGeom>
          <a:solidFill>
            <a:srgbClr val="00B0F0">
              <a:alpha val="19000"/>
            </a:srgbClr>
          </a:solidFill>
          <a:ln w="317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50000"/>
              </a:spcBef>
              <a:spcAft>
                <a:spcPct val="0"/>
              </a:spcAft>
              <a:buClrTx/>
              <a:buSzTx/>
              <a:buFontTx/>
              <a:buNone/>
              <a:tabLst/>
            </a:pPr>
            <a:r>
              <a:rPr lang="ru-RU" dirty="0" smtClean="0">
                <a:solidFill>
                  <a:srgbClr val="002060"/>
                </a:solidFill>
                <a:latin typeface="Arial" charset="0"/>
              </a:rPr>
              <a:t>ФИС ФРДО</a:t>
            </a:r>
            <a:endParaRPr kumimoji="0" lang="ru-RU" sz="2000" b="1" i="0" u="none" strike="noStrike" cap="none" normalizeH="0" baseline="0" dirty="0" smtClean="0">
              <a:ln>
                <a:noFill/>
              </a:ln>
              <a:solidFill>
                <a:srgbClr val="002060"/>
              </a:solidFill>
              <a:effectLst/>
              <a:latin typeface="Arial" charset="0"/>
            </a:endParaRPr>
          </a:p>
        </p:txBody>
      </p:sp>
      <p:cxnSp>
        <p:nvCxnSpPr>
          <p:cNvPr id="34" name="Straight Arrow Connector 33"/>
          <p:cNvCxnSpPr/>
          <p:nvPr/>
        </p:nvCxnSpPr>
        <p:spPr bwMode="auto">
          <a:xfrm>
            <a:off x="6380314" y="3897052"/>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6380314" y="4473116"/>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a:off x="6380314" y="5085184"/>
            <a:ext cx="459938" cy="0"/>
          </a:xfrm>
          <a:prstGeom prst="straightConnector1">
            <a:avLst/>
          </a:prstGeom>
          <a:solidFill>
            <a:srgbClr val="F9E383">
              <a:alpha val="50000"/>
            </a:srgbClr>
          </a:solidFill>
          <a:ln w="44450" cap="flat" cmpd="sng" algn="ctr">
            <a:solidFill>
              <a:srgbClr val="CC33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6336196" y="5661248"/>
            <a:ext cx="504056" cy="0"/>
          </a:xfrm>
          <a:prstGeom prst="straightConnector1">
            <a:avLst/>
          </a:prstGeom>
          <a:solidFill>
            <a:srgbClr val="F9E383">
              <a:alpha val="50000"/>
            </a:srgbClr>
          </a:solidFill>
          <a:ln w="44450" cap="flat" cmpd="sng" algn="ctr">
            <a:solidFill>
              <a:srgbClr val="CC33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0537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914_шаблон">
  <a:themeElements>
    <a:clrScheme name="914_шаблон 1">
      <a:dk1>
        <a:srgbClr val="5F0000"/>
      </a:dk1>
      <a:lt1>
        <a:srgbClr val="FFFFFF"/>
      </a:lt1>
      <a:dk2>
        <a:srgbClr val="CC3300"/>
      </a:dk2>
      <a:lt2>
        <a:srgbClr val="808080"/>
      </a:lt2>
      <a:accent1>
        <a:srgbClr val="F9E383"/>
      </a:accent1>
      <a:accent2>
        <a:srgbClr val="369900"/>
      </a:accent2>
      <a:accent3>
        <a:srgbClr val="FFFFFF"/>
      </a:accent3>
      <a:accent4>
        <a:srgbClr val="500000"/>
      </a:accent4>
      <a:accent5>
        <a:srgbClr val="FBEFC1"/>
      </a:accent5>
      <a:accent6>
        <a:srgbClr val="308A00"/>
      </a:accent6>
      <a:hlink>
        <a:srgbClr val="0033CC"/>
      </a:hlink>
      <a:folHlink>
        <a:srgbClr val="CC3300"/>
      </a:folHlink>
    </a:clrScheme>
    <a:fontScheme name="914_шаблон">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10000"/>
          </a:lnSpc>
          <a:spcBef>
            <a:spcPct val="50000"/>
          </a:spcBef>
          <a:spcAft>
            <a:spcPct val="0"/>
          </a:spcAft>
          <a:buClrTx/>
          <a:buSzTx/>
          <a:buFontTx/>
          <a:buNone/>
          <a:tabLst/>
          <a:defRPr kumimoji="0" lang="ru-RU" altLang="ru-RU" sz="2000" b="1" i="0" u="none" strike="noStrike" cap="none" normalizeH="0" baseline="0" smtClean="0">
            <a:ln>
              <a:noFill/>
            </a:ln>
            <a:solidFill>
              <a:srgbClr val="008000"/>
            </a:solidFill>
            <a:effectLst/>
            <a:latin typeface="Arial" charset="0"/>
          </a:defRPr>
        </a:defPPr>
      </a:lstStyle>
    </a:spDef>
    <a:lnDef>
      <a:spPr bwMode="auto">
        <a:xfrm>
          <a:off x="0" y="0"/>
          <a:ext cx="1" cy="1"/>
        </a:xfrm>
        <a:custGeom>
          <a:avLst/>
          <a:gdLst/>
          <a:ahLst/>
          <a:cxnLst/>
          <a:rect l="0" t="0" r="0" b="0"/>
          <a:pathLst/>
        </a:custGeom>
        <a:solidFill>
          <a:srgbClr val="F9E383">
            <a:alpha val="50000"/>
          </a:srgbClr>
        </a:solidFill>
        <a:ln w="44450" cap="flat" cmpd="sng" algn="ctr">
          <a:solidFill>
            <a:srgbClr val="CC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10000"/>
          </a:lnSpc>
          <a:spcBef>
            <a:spcPct val="50000"/>
          </a:spcBef>
          <a:spcAft>
            <a:spcPct val="0"/>
          </a:spcAft>
          <a:buClrTx/>
          <a:buSzTx/>
          <a:buFontTx/>
          <a:buNone/>
          <a:tabLst/>
          <a:defRPr kumimoji="0" lang="ru-RU" altLang="ru-RU" sz="2000" b="1" i="0" u="none" strike="noStrike" cap="none" normalizeH="0" baseline="0" smtClean="0">
            <a:ln>
              <a:noFill/>
            </a:ln>
            <a:solidFill>
              <a:srgbClr val="008000"/>
            </a:solidFill>
            <a:effectLst/>
            <a:latin typeface="Arial" charset="0"/>
          </a:defRPr>
        </a:defPPr>
      </a:lstStyle>
    </a:lnDef>
  </a:objectDefaults>
  <a:extraClrSchemeLst>
    <a:extraClrScheme>
      <a:clrScheme name="914_шаблон 1">
        <a:dk1>
          <a:srgbClr val="5F0000"/>
        </a:dk1>
        <a:lt1>
          <a:srgbClr val="FFFFFF"/>
        </a:lt1>
        <a:dk2>
          <a:srgbClr val="CC3300"/>
        </a:dk2>
        <a:lt2>
          <a:srgbClr val="808080"/>
        </a:lt2>
        <a:accent1>
          <a:srgbClr val="F9E383"/>
        </a:accent1>
        <a:accent2>
          <a:srgbClr val="369900"/>
        </a:accent2>
        <a:accent3>
          <a:srgbClr val="FFFFFF"/>
        </a:accent3>
        <a:accent4>
          <a:srgbClr val="500000"/>
        </a:accent4>
        <a:accent5>
          <a:srgbClr val="FBEFC1"/>
        </a:accent5>
        <a:accent6>
          <a:srgbClr val="308A00"/>
        </a:accent6>
        <a:hlink>
          <a:srgbClr val="0033CC"/>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0909_шаблон</Template>
  <TotalTime>4443</TotalTime>
  <Words>1627</Words>
  <Application>Microsoft Office PowerPoint</Application>
  <PresentationFormat>Экран (4:3)</PresentationFormat>
  <Paragraphs>170</Paragraphs>
  <Slides>13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914_шаблон</vt:lpstr>
      <vt:lpstr>XIX международная научно-практическая конференция  «НОВЫЕ ИНФОРМАЦИОННЫЕ ТЕХНОЛОГИИ В ОБРАЗОВАНИИ»</vt:lpstr>
      <vt:lpstr>Структура доклада</vt:lpstr>
      <vt:lpstr>Хронология автоматизации процессов управления ОД в МГТУ «СТАНКИН»</vt:lpstr>
      <vt:lpstr>Выбор платформы 1С</vt:lpstr>
      <vt:lpstr>2013 – приемная кампания</vt:lpstr>
      <vt:lpstr>2015 – первый этап внедрения</vt:lpstr>
      <vt:lpstr>2016 – развитие АИС</vt:lpstr>
      <vt:lpstr>2017 – второй этап внедрения</vt:lpstr>
      <vt:lpstr>Промежуточные итоги  (по состоянию на январь 2018)</vt:lpstr>
      <vt:lpstr>Основные элементы IT-инфраструктуры электронной информационно-образовательной среды Университета</vt:lpstr>
      <vt:lpstr>Дальнейшие перспективы автоматизации управления процессами ОД</vt:lpstr>
      <vt:lpstr>Ближайшие планы развития АИС управления процессами ОД в МГТУ «СТАНКИН»</vt:lpstr>
      <vt:lpstr>Презентация PowerPoint</vt:lpstr>
    </vt:vector>
  </TitlesOfParts>
  <Company>1C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dc:creator>
  <cp:lastModifiedBy>Kharin</cp:lastModifiedBy>
  <cp:revision>236</cp:revision>
  <dcterms:created xsi:type="dcterms:W3CDTF">2009-12-11T10:55:42Z</dcterms:created>
  <dcterms:modified xsi:type="dcterms:W3CDTF">2019-01-25T14:10:01Z</dcterms:modified>
</cp:coreProperties>
</file>